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9144000" cy="6858000" type="screen4x3"/>
  <p:notesSz cx="6858000" cy="9144000"/>
  <p:embeddedFontLst>
    <p:embeddedFont>
      <p:font typeface="Comic Sans MS" panose="030F0702030302020204" pitchFamily="66" charset="0"/>
      <p:regular r:id="rId17"/>
      <p:bold r:id="rId18"/>
      <p:italic r:id="rId19"/>
      <p:boldItalic r:id="rId20"/>
    </p:embeddedFont>
    <p:embeddedFont>
      <p:font typeface="NTR" panose="020B0604020202020204" charset="0"/>
      <p:regular r:id="rId2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179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3" Type="http://schemas.openxmlformats.org/officeDocument/2006/relationships/slide" Target="slides/slide2.xml"/><Relationship Id="rId21"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72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7200"/>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720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6" name="Google Shape;86;p1: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7" name="Google Shape;87;p1: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4" name="Google Shape;94;p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Class agreements – show on display</a:t>
            </a:r>
            <a:endParaRPr/>
          </a:p>
        </p:txBody>
      </p:sp>
      <p:sp>
        <p:nvSpPr>
          <p:cNvPr id="95" name="Google Shape;95;p2: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4" name="Google Shape;104;p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3 primes</a:t>
            </a:r>
            <a:endParaRPr/>
          </a:p>
          <a:p>
            <a:pPr marL="0" lvl="0" indent="0" algn="l" rtl="0">
              <a:spcBef>
                <a:spcPts val="0"/>
              </a:spcBef>
              <a:spcAft>
                <a:spcPts val="0"/>
              </a:spcAft>
              <a:buNone/>
            </a:pPr>
            <a:r>
              <a:rPr lang="en-GB"/>
              <a:t>4 specific </a:t>
            </a:r>
            <a:endParaRPr/>
          </a:p>
          <a:p>
            <a:pPr marL="0" lvl="0" indent="0" algn="l" rtl="0">
              <a:spcBef>
                <a:spcPts val="0"/>
              </a:spcBef>
              <a:spcAft>
                <a:spcPts val="0"/>
              </a:spcAft>
              <a:buNone/>
            </a:pPr>
            <a:endParaRPr/>
          </a:p>
          <a:p>
            <a:pPr marL="0" lvl="0" indent="0" algn="l" rtl="0">
              <a:spcBef>
                <a:spcPts val="0"/>
              </a:spcBef>
              <a:spcAft>
                <a:spcPts val="0"/>
              </a:spcAft>
              <a:buNone/>
            </a:pPr>
            <a:r>
              <a:rPr lang="en-GB"/>
              <a:t>Characteristics of Effective Learning – in classroom to develop positive learning behaviours</a:t>
            </a:r>
            <a:endParaRPr/>
          </a:p>
          <a:p>
            <a:pPr marL="0" lvl="0" indent="0" algn="l" rtl="0">
              <a:spcBef>
                <a:spcPts val="0"/>
              </a:spcBef>
              <a:spcAft>
                <a:spcPts val="0"/>
              </a:spcAft>
              <a:buNone/>
            </a:pPr>
            <a:r>
              <a:rPr lang="en-GB"/>
              <a:t>Creating and thinking critically </a:t>
            </a:r>
            <a:endParaRPr/>
          </a:p>
          <a:p>
            <a:pPr marL="0" lvl="0" indent="0" algn="l" rtl="0">
              <a:spcBef>
                <a:spcPts val="0"/>
              </a:spcBef>
              <a:spcAft>
                <a:spcPts val="0"/>
              </a:spcAft>
              <a:buNone/>
            </a:pPr>
            <a:r>
              <a:rPr lang="en-GB"/>
              <a:t>Active learning</a:t>
            </a:r>
            <a:endParaRPr/>
          </a:p>
          <a:p>
            <a:pPr marL="0" lvl="0" indent="0" algn="l" rtl="0">
              <a:spcBef>
                <a:spcPts val="0"/>
              </a:spcBef>
              <a:spcAft>
                <a:spcPts val="0"/>
              </a:spcAft>
              <a:buNone/>
            </a:pPr>
            <a:r>
              <a:rPr lang="en-GB"/>
              <a:t>Playing and exploring</a:t>
            </a:r>
            <a:endParaRPr/>
          </a:p>
          <a:p>
            <a:pPr marL="0" lvl="0" indent="0" algn="l" rtl="0">
              <a:spcBef>
                <a:spcPts val="0"/>
              </a:spcBef>
              <a:spcAft>
                <a:spcPts val="0"/>
              </a:spcAft>
              <a:buNone/>
            </a:pPr>
            <a:endParaRPr/>
          </a:p>
          <a:p>
            <a:pPr marL="0" lvl="0" indent="0" algn="l" rtl="0">
              <a:spcBef>
                <a:spcPts val="0"/>
              </a:spcBef>
              <a:spcAft>
                <a:spcPts val="0"/>
              </a:spcAft>
              <a:buNone/>
            </a:pPr>
            <a:r>
              <a:rPr lang="en-GB"/>
              <a:t>So are the children problem solving, I they actively engaged in what they are doing, are they curious and inquisitive, having their own ideas etc</a:t>
            </a:r>
            <a:endParaRPr/>
          </a:p>
          <a:p>
            <a:pPr marL="0" lvl="0" indent="0" algn="l" rtl="0">
              <a:spcBef>
                <a:spcPts val="0"/>
              </a:spcBef>
              <a:spcAft>
                <a:spcPts val="0"/>
              </a:spcAft>
              <a:buNone/>
            </a:pPr>
            <a:r>
              <a:rPr lang="en-GB"/>
              <a:t>If the children develop these skills early on in lie it sets them up for success with their future learning</a:t>
            </a:r>
            <a:endParaRPr/>
          </a:p>
        </p:txBody>
      </p:sp>
      <p:sp>
        <p:nvSpPr>
          <p:cNvPr id="105" name="Google Shape;105;p3: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p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6" name="Google Shape;166;p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Settling in, saying goodbye at the door, where do things go, transitions such as lunchtime</a:t>
            </a:r>
            <a:endParaRPr/>
          </a:p>
          <a:p>
            <a:pPr marL="0" lvl="0" indent="0" algn="l" rtl="0">
              <a:spcBef>
                <a:spcPts val="0"/>
              </a:spcBef>
              <a:spcAft>
                <a:spcPts val="0"/>
              </a:spcAft>
              <a:buNone/>
            </a:pPr>
            <a:r>
              <a:rPr lang="en-GB"/>
              <a:t>Routines and expectations, using our timetable, we can then use this to discuss the expectations at each point, how do we walk around the school, using our manners, </a:t>
            </a:r>
            <a:endParaRPr/>
          </a:p>
          <a:p>
            <a:pPr marL="0" lvl="0" indent="0" algn="l" rtl="0">
              <a:spcBef>
                <a:spcPts val="0"/>
              </a:spcBef>
              <a:spcAft>
                <a:spcPts val="0"/>
              </a:spcAft>
              <a:buNone/>
            </a:pPr>
            <a:r>
              <a:rPr lang="en-GB"/>
              <a:t>Using our values to promote expectations</a:t>
            </a:r>
            <a:endParaRPr/>
          </a:p>
          <a:p>
            <a:pPr marL="0" lvl="0" indent="0" algn="l" rtl="0">
              <a:spcBef>
                <a:spcPts val="0"/>
              </a:spcBef>
              <a:spcAft>
                <a:spcPts val="0"/>
              </a:spcAft>
              <a:buNone/>
            </a:pPr>
            <a:endParaRPr/>
          </a:p>
          <a:p>
            <a:pPr marL="0" lvl="0" indent="0" algn="l" rtl="0">
              <a:spcBef>
                <a:spcPts val="0"/>
              </a:spcBef>
              <a:spcAft>
                <a:spcPts val="0"/>
              </a:spcAft>
              <a:buNone/>
            </a:pPr>
            <a:r>
              <a:rPr lang="en-GB"/>
              <a:t>Words to describe the children …Independence, resilience, persevering, brave, happy, busy, curious, thoughtful, fun, enjoyable </a:t>
            </a:r>
            <a:endParaRPr/>
          </a:p>
        </p:txBody>
      </p:sp>
      <p:sp>
        <p:nvSpPr>
          <p:cNvPr id="167" name="Google Shape;167;p4: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p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5" name="Google Shape;175;p7: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It is Busy!</a:t>
            </a:r>
            <a:endParaRPr/>
          </a:p>
          <a:p>
            <a:pPr marL="0" lvl="0" indent="0" algn="l" rtl="0">
              <a:spcBef>
                <a:spcPts val="0"/>
              </a:spcBef>
              <a:spcAft>
                <a:spcPts val="0"/>
              </a:spcAft>
              <a:buNone/>
            </a:pPr>
            <a:r>
              <a:rPr lang="en-GB"/>
              <a:t>Early in the term BF is linked to the children’s fine motor skills, to develop the dexterity on the hands</a:t>
            </a:r>
            <a:endParaRPr/>
          </a:p>
          <a:p>
            <a:pPr marL="0" lvl="0" indent="0" algn="l" rtl="0">
              <a:spcBef>
                <a:spcPts val="0"/>
              </a:spcBef>
              <a:spcAft>
                <a:spcPts val="0"/>
              </a:spcAft>
              <a:buNone/>
            </a:pPr>
            <a:r>
              <a:rPr lang="en-GB"/>
              <a:t>Ongoing we add links to maths, literacy, phonics etc</a:t>
            </a:r>
            <a:endParaRPr/>
          </a:p>
          <a:p>
            <a:pPr marL="0" lvl="0" indent="0" algn="l" rtl="0">
              <a:spcBef>
                <a:spcPts val="0"/>
              </a:spcBef>
              <a:spcAft>
                <a:spcPts val="0"/>
              </a:spcAft>
              <a:buNone/>
            </a:pPr>
            <a:r>
              <a:rPr lang="en-GB"/>
              <a:t>Carpet time.</a:t>
            </a:r>
            <a:endParaRPr/>
          </a:p>
          <a:p>
            <a:pPr marL="0" lvl="0" indent="0" algn="l" rtl="0">
              <a:spcBef>
                <a:spcPts val="0"/>
              </a:spcBef>
              <a:spcAft>
                <a:spcPts val="0"/>
              </a:spcAft>
              <a:buNone/>
            </a:pPr>
            <a:r>
              <a:rPr lang="en-GB"/>
              <a:t>Hello, register, days of the week, weather, sharing any news / tapestry posts</a:t>
            </a:r>
            <a:endParaRPr/>
          </a:p>
          <a:p>
            <a:pPr marL="0" lvl="0" indent="0" algn="l" rtl="0">
              <a:spcBef>
                <a:spcPts val="0"/>
              </a:spcBef>
              <a:spcAft>
                <a:spcPts val="0"/>
              </a:spcAft>
              <a:buNone/>
            </a:pPr>
            <a:r>
              <a:rPr lang="en-GB"/>
              <a:t>Phonics  20mins</a:t>
            </a:r>
            <a:endParaRPr/>
          </a:p>
        </p:txBody>
      </p:sp>
      <p:sp>
        <p:nvSpPr>
          <p:cNvPr id="176" name="Google Shape;176;p7: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5: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6" name="Google Shape;186;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8: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4" name="Google Shape;194;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
        <p:cNvGrpSpPr/>
        <p:nvPr/>
      </p:nvGrpSpPr>
      <p:grpSpPr>
        <a:xfrm>
          <a:off x="0" y="0"/>
          <a:ext cx="0" cy="0"/>
          <a:chOff x="0" y="0"/>
          <a:chExt cx="0" cy="0"/>
        </a:xfrm>
      </p:grpSpPr>
      <p:sp>
        <p:nvSpPr>
          <p:cNvPr id="198" name="Google Shape;198;p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9" name="Google Shape;199;p9: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Little Wandle – Validated by DfE – Systematic Synthetic Phonics </a:t>
            </a:r>
            <a:endParaRPr/>
          </a:p>
          <a:p>
            <a:pPr marL="0" lvl="0" indent="0" algn="l" rtl="0">
              <a:spcBef>
                <a:spcPts val="0"/>
              </a:spcBef>
              <a:spcAft>
                <a:spcPts val="0"/>
              </a:spcAft>
              <a:buNone/>
            </a:pPr>
            <a:r>
              <a:rPr lang="en-GB"/>
              <a:t>Aim of DfE to </a:t>
            </a:r>
            <a:endParaRPr/>
          </a:p>
          <a:p>
            <a:pPr marL="0" lvl="0" indent="-76200" algn="l" rtl="0">
              <a:spcBef>
                <a:spcPts val="0"/>
              </a:spcBef>
              <a:spcAft>
                <a:spcPts val="0"/>
              </a:spcAft>
              <a:buClr>
                <a:srgbClr val="0B0C0C"/>
              </a:buClr>
              <a:buSzPts val="1200"/>
              <a:buFont typeface="Arial"/>
              <a:buChar char="•"/>
            </a:pPr>
            <a:r>
              <a:rPr lang="en-GB" b="0" i="0">
                <a:solidFill>
                  <a:srgbClr val="0B0C0C"/>
                </a:solidFill>
                <a:latin typeface="Arial"/>
                <a:ea typeface="Arial"/>
                <a:cs typeface="Arial"/>
                <a:sym typeface="Arial"/>
              </a:rPr>
              <a:t>give all children a solid base upon which to build as they progress through school</a:t>
            </a:r>
            <a:endParaRPr/>
          </a:p>
          <a:p>
            <a:pPr marL="0" lvl="0" indent="-76200" algn="l" rtl="0">
              <a:spcBef>
                <a:spcPts val="0"/>
              </a:spcBef>
              <a:spcAft>
                <a:spcPts val="0"/>
              </a:spcAft>
              <a:buClr>
                <a:srgbClr val="0B0C0C"/>
              </a:buClr>
              <a:buSzPts val="1200"/>
              <a:buFont typeface="Arial"/>
              <a:buChar char="•"/>
            </a:pPr>
            <a:r>
              <a:rPr lang="en-GB" b="0" i="0">
                <a:solidFill>
                  <a:srgbClr val="0B0C0C"/>
                </a:solidFill>
                <a:latin typeface="Arial"/>
                <a:ea typeface="Arial"/>
                <a:cs typeface="Arial"/>
                <a:sym typeface="Arial"/>
              </a:rPr>
              <a:t>help children to develop the habit of reading widely and often, for both pleasure and information</a:t>
            </a:r>
            <a:endParaRPr/>
          </a:p>
          <a:p>
            <a:pPr marL="0" lvl="0" indent="0" algn="l" rtl="0">
              <a:spcBef>
                <a:spcPts val="0"/>
              </a:spcBef>
              <a:spcAft>
                <a:spcPts val="0"/>
              </a:spcAft>
              <a:buNone/>
            </a:pPr>
            <a:endParaRPr/>
          </a:p>
          <a:p>
            <a:pPr marL="0" lvl="0" indent="0" algn="l" rtl="0">
              <a:spcBef>
                <a:spcPts val="0"/>
              </a:spcBef>
              <a:spcAft>
                <a:spcPts val="0"/>
              </a:spcAft>
              <a:buNone/>
            </a:pPr>
            <a:r>
              <a:rPr lang="en-GB"/>
              <a:t>Phases</a:t>
            </a:r>
            <a:endParaRPr/>
          </a:p>
          <a:p>
            <a:pPr marL="0" lvl="0" indent="0" algn="l" rtl="0">
              <a:spcBef>
                <a:spcPts val="0"/>
              </a:spcBef>
              <a:spcAft>
                <a:spcPts val="0"/>
              </a:spcAft>
              <a:buNone/>
            </a:pPr>
            <a:r>
              <a:rPr lang="en-GB"/>
              <a:t>Autumn 1 /2 pure sounds Phoneme – what you hear and the Grapheme what you see – letter formation </a:t>
            </a:r>
            <a:endParaRPr/>
          </a:p>
          <a:p>
            <a:pPr marL="0" lvl="0" indent="0" algn="l" rtl="0">
              <a:spcBef>
                <a:spcPts val="0"/>
              </a:spcBef>
              <a:spcAft>
                <a:spcPts val="0"/>
              </a:spcAft>
              <a:buNone/>
            </a:pPr>
            <a:r>
              <a:rPr lang="en-GB"/>
              <a:t>Spring 1 - Digraph 2 letters one sound</a:t>
            </a:r>
            <a:endParaRPr/>
          </a:p>
          <a:p>
            <a:pPr marL="0" lvl="0" indent="0" algn="l" rtl="0">
              <a:spcBef>
                <a:spcPts val="0"/>
              </a:spcBef>
              <a:spcAft>
                <a:spcPts val="0"/>
              </a:spcAft>
              <a:buNone/>
            </a:pPr>
            <a:r>
              <a:rPr lang="en-GB"/>
              <a:t>Half term – placement assessment is completed to match books to decoding level </a:t>
            </a:r>
            <a:endParaRPr/>
          </a:p>
          <a:p>
            <a:pPr marL="0" lvl="0" indent="0" algn="l" rtl="0">
              <a:spcBef>
                <a:spcPts val="0"/>
              </a:spcBef>
              <a:spcAft>
                <a:spcPts val="0"/>
              </a:spcAft>
              <a:buNone/>
            </a:pPr>
            <a:r>
              <a:rPr lang="en-GB"/>
              <a:t>Reading for pleasure </a:t>
            </a:r>
            <a:endParaRPr/>
          </a:p>
          <a:p>
            <a:pPr marL="0" lvl="0" indent="0" algn="l" rtl="0">
              <a:spcBef>
                <a:spcPts val="0"/>
              </a:spcBef>
              <a:spcAft>
                <a:spcPts val="0"/>
              </a:spcAft>
              <a:buNone/>
            </a:pPr>
            <a:endParaRPr/>
          </a:p>
          <a:p>
            <a:pPr marL="0" lvl="0" indent="0" algn="l" rtl="0">
              <a:spcBef>
                <a:spcPts val="0"/>
              </a:spcBef>
              <a:spcAft>
                <a:spcPts val="0"/>
              </a:spcAft>
              <a:buNone/>
            </a:pPr>
            <a:r>
              <a:rPr lang="en-GB"/>
              <a:t>ELG </a:t>
            </a:r>
            <a:endParaRPr/>
          </a:p>
        </p:txBody>
      </p:sp>
      <p:sp>
        <p:nvSpPr>
          <p:cNvPr id="200" name="Google Shape;200;p9: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0" name="Google Shape;210;p10: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Importance of picture / no word books – picture comprehension, enjoying looking at a book, discussing what they see, listening for initial sounds</a:t>
            </a:r>
            <a:endParaRPr/>
          </a:p>
          <a:p>
            <a:pPr marL="0" lvl="0" indent="0" algn="l" rtl="0">
              <a:spcBef>
                <a:spcPts val="0"/>
              </a:spcBef>
              <a:spcAft>
                <a:spcPts val="0"/>
              </a:spcAft>
              <a:buNone/>
            </a:pPr>
            <a:endParaRPr/>
          </a:p>
          <a:p>
            <a:pPr marL="0" lvl="0" indent="0" algn="l" rtl="0">
              <a:spcBef>
                <a:spcPts val="0"/>
              </a:spcBef>
              <a:spcAft>
                <a:spcPts val="0"/>
              </a:spcAft>
              <a:buNone/>
            </a:pPr>
            <a:r>
              <a:rPr lang="en-GB"/>
              <a:t>Repetition</a:t>
            </a:r>
            <a:endParaRPr/>
          </a:p>
          <a:p>
            <a:pPr marL="0" lvl="0" indent="0" algn="l" rtl="0">
              <a:spcBef>
                <a:spcPts val="0"/>
              </a:spcBef>
              <a:spcAft>
                <a:spcPts val="0"/>
              </a:spcAft>
              <a:buNone/>
            </a:pPr>
            <a:endParaRPr/>
          </a:p>
          <a:p>
            <a:pPr marL="0" lvl="0" indent="0" algn="l" rtl="0">
              <a:spcBef>
                <a:spcPts val="0"/>
              </a:spcBef>
              <a:spcAft>
                <a:spcPts val="0"/>
              </a:spcAft>
              <a:buNone/>
            </a:pPr>
            <a:r>
              <a:rPr lang="en-GB"/>
              <a:t>Books allocated and should be read at 90% fluency before moving on </a:t>
            </a:r>
            <a:endParaRPr/>
          </a:p>
        </p:txBody>
      </p:sp>
      <p:sp>
        <p:nvSpPr>
          <p:cNvPr id="211" name="Google Shape;211;p10: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Google Shape;217;p1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8" name="Google Shape;218;p11: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White Rose Maths </a:t>
            </a:r>
            <a:endParaRPr/>
          </a:p>
          <a:p>
            <a:pPr marL="0" lvl="0" indent="0" algn="l" rtl="0">
              <a:spcBef>
                <a:spcPts val="0"/>
              </a:spcBef>
              <a:spcAft>
                <a:spcPts val="0"/>
              </a:spcAft>
              <a:buNone/>
            </a:pPr>
            <a:r>
              <a:rPr lang="en-GB"/>
              <a:t>Planning </a:t>
            </a:r>
            <a:endParaRPr/>
          </a:p>
          <a:p>
            <a:pPr marL="0" lvl="0" indent="0" algn="l" rtl="0">
              <a:spcBef>
                <a:spcPts val="0"/>
              </a:spcBef>
              <a:spcAft>
                <a:spcPts val="0"/>
              </a:spcAft>
              <a:buNone/>
            </a:pPr>
            <a:r>
              <a:rPr lang="en-GB"/>
              <a:t>Play to embed concepts </a:t>
            </a:r>
            <a:endParaRPr/>
          </a:p>
          <a:p>
            <a:pPr marL="0" lvl="0" indent="0" algn="l" rtl="0">
              <a:spcBef>
                <a:spcPts val="0"/>
              </a:spcBef>
              <a:spcAft>
                <a:spcPts val="0"/>
              </a:spcAft>
              <a:buNone/>
            </a:pPr>
            <a:r>
              <a:rPr lang="en-GB"/>
              <a:t>Subitising Skills are key </a:t>
            </a:r>
            <a:endParaRPr/>
          </a:p>
          <a:p>
            <a:pPr marL="0" lvl="0" indent="0" algn="l" rtl="0">
              <a:spcBef>
                <a:spcPts val="0"/>
              </a:spcBef>
              <a:spcAft>
                <a:spcPts val="0"/>
              </a:spcAft>
              <a:buNone/>
            </a:pPr>
            <a:r>
              <a:rPr lang="en-GB" i="0">
                <a:solidFill>
                  <a:srgbClr val="111111"/>
                </a:solidFill>
              </a:rPr>
              <a:t>Subitising is an essential part of developing number sense in early years children by helping them to relate numbers to actual items or groups of items. This is known as number conservation.  It is not uncommon that young children learn to count by rote but do not really understand the meaning behind what they are doing.  By looking at groups of items, children can start to develop an understanding of how a number is made up: for example, seven dots could be a set of three dots and a set of four dots, or a set of six dots and one dot. This understanding of part-part-whole relationships helps children to separate and combine numbers and accelerates understanding of addition and subtraction.</a:t>
            </a:r>
            <a:endParaRPr/>
          </a:p>
          <a:p>
            <a:pPr marL="0" lvl="0" indent="0" algn="l" rtl="0">
              <a:spcBef>
                <a:spcPts val="0"/>
              </a:spcBef>
              <a:spcAft>
                <a:spcPts val="0"/>
              </a:spcAft>
              <a:buNone/>
            </a:pPr>
            <a:endParaRPr i="0">
              <a:solidFill>
                <a:srgbClr val="111111"/>
              </a:solidFill>
            </a:endParaRPr>
          </a:p>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219" name="Google Shape;219;p11: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
        <p:cNvGrpSpPr/>
        <p:nvPr/>
      </p:nvGrpSpPr>
      <p:grpSpPr>
        <a:xfrm>
          <a:off x="0" y="0"/>
          <a:ext cx="0" cy="0"/>
          <a:chOff x="0" y="0"/>
          <a:chExt cx="0" cy="0"/>
        </a:xfrm>
      </p:grpSpPr>
      <p:sp>
        <p:nvSpPr>
          <p:cNvPr id="225" name="Google Shape;225;p1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6" name="Google Shape;226;p1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RBA – statutory </a:t>
            </a:r>
            <a:endParaRPr/>
          </a:p>
          <a:p>
            <a:pPr marL="0" lvl="0" indent="0" algn="l" rtl="0">
              <a:spcBef>
                <a:spcPts val="0"/>
              </a:spcBef>
              <a:spcAft>
                <a:spcPts val="0"/>
              </a:spcAft>
              <a:buNone/>
            </a:pPr>
            <a:r>
              <a:rPr lang="en-GB"/>
              <a:t>In school baseline across all 7 areas</a:t>
            </a:r>
            <a:endParaRPr/>
          </a:p>
          <a:p>
            <a:pPr marL="0" lvl="0" indent="0" algn="l" rtl="0">
              <a:spcBef>
                <a:spcPts val="0"/>
              </a:spcBef>
              <a:spcAft>
                <a:spcPts val="0"/>
              </a:spcAft>
              <a:buNone/>
            </a:pPr>
            <a:r>
              <a:rPr lang="en-GB"/>
              <a:t>Half termly summative assessment</a:t>
            </a:r>
            <a:endParaRPr/>
          </a:p>
          <a:p>
            <a:pPr marL="0" lvl="0" indent="0" algn="l" rtl="0">
              <a:spcBef>
                <a:spcPts val="0"/>
              </a:spcBef>
              <a:spcAft>
                <a:spcPts val="0"/>
              </a:spcAft>
              <a:buNone/>
            </a:pPr>
            <a:r>
              <a:rPr lang="en-GB"/>
              <a:t>Formative assessment ongoing and used to inform planning</a:t>
            </a:r>
            <a:endParaRPr/>
          </a:p>
          <a:p>
            <a:pPr marL="0" lvl="0" indent="0" algn="l" rtl="0">
              <a:spcBef>
                <a:spcPts val="0"/>
              </a:spcBef>
              <a:spcAft>
                <a:spcPts val="0"/>
              </a:spcAft>
              <a:buNone/>
            </a:pPr>
            <a:r>
              <a:rPr lang="en-GB"/>
              <a:t>Intervention groups for support and stretch and challenge</a:t>
            </a:r>
            <a:endParaRPr/>
          </a:p>
          <a:p>
            <a:pPr marL="0" lvl="0" indent="0" algn="l" rtl="0">
              <a:spcBef>
                <a:spcPts val="0"/>
              </a:spcBef>
              <a:spcAft>
                <a:spcPts val="0"/>
              </a:spcAft>
              <a:buNone/>
            </a:pPr>
            <a:r>
              <a:rPr lang="en-GB" i="0">
                <a:solidFill>
                  <a:srgbClr val="111111"/>
                </a:solidFill>
              </a:rPr>
              <a:t>Children are defined as having reached a Good Level of Development (</a:t>
            </a:r>
            <a:r>
              <a:rPr lang="en-GB" b="1" i="0">
                <a:solidFill>
                  <a:srgbClr val="111111"/>
                </a:solidFill>
              </a:rPr>
              <a:t>GLD</a:t>
            </a:r>
            <a:r>
              <a:rPr lang="en-GB" i="0">
                <a:solidFill>
                  <a:srgbClr val="111111"/>
                </a:solidFill>
              </a:rPr>
              <a:t>) at the end of the EYFS if they have achieved the expected level for the </a:t>
            </a:r>
            <a:r>
              <a:rPr lang="en-GB" b="1" i="0">
                <a:solidFill>
                  <a:srgbClr val="111111"/>
                </a:solidFill>
              </a:rPr>
              <a:t>ELGs</a:t>
            </a:r>
            <a:r>
              <a:rPr lang="en-GB" i="0">
                <a:solidFill>
                  <a:srgbClr val="111111"/>
                </a:solidFill>
              </a:rPr>
              <a:t> in the prime areas of learning (which are: communication and language; personal, social and emotional development; and physical development) and the specific areas of mathematics and literacy. 12 ELGs</a:t>
            </a:r>
            <a:endParaRPr/>
          </a:p>
          <a:p>
            <a:pPr marL="0" lvl="0" indent="0" algn="l" rtl="0">
              <a:spcBef>
                <a:spcPts val="0"/>
              </a:spcBef>
              <a:spcAft>
                <a:spcPts val="0"/>
              </a:spcAft>
              <a:buNone/>
            </a:pPr>
            <a:r>
              <a:rPr lang="en-GB" i="0">
                <a:solidFill>
                  <a:srgbClr val="111111"/>
                </a:solidFill>
              </a:rPr>
              <a:t>GLD helps a child to make a good start when they enter year 1 and start the national curriculum </a:t>
            </a:r>
            <a:endParaRPr/>
          </a:p>
          <a:p>
            <a:pPr marL="0" lvl="0" indent="0" algn="l" rtl="0">
              <a:spcBef>
                <a:spcPts val="0"/>
              </a:spcBef>
              <a:spcAft>
                <a:spcPts val="0"/>
              </a:spcAft>
              <a:buNone/>
            </a:pPr>
            <a:r>
              <a:rPr lang="en-GB"/>
              <a:t> </a:t>
            </a:r>
            <a:endParaRPr/>
          </a:p>
        </p:txBody>
      </p:sp>
      <p:sp>
        <p:nvSpPr>
          <p:cNvPr id="227" name="Google Shape;227;p12: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p14: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36" name="Google Shape;236;p1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3"/>
        <p:cNvGrpSpPr/>
        <p:nvPr/>
      </p:nvGrpSpPr>
      <p:grpSpPr>
        <a:xfrm>
          <a:off x="0" y="0"/>
          <a:ext cx="0" cy="0"/>
          <a:chOff x="0" y="0"/>
          <a:chExt cx="0" cy="0"/>
        </a:xfrm>
      </p:grpSpPr>
      <p:sp>
        <p:nvSpPr>
          <p:cNvPr id="244" name="Google Shape;244;p1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5" name="Google Shape;245;p1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6" name="Google Shape;246;p15: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4"/>
        <p:cNvGrpSpPr/>
        <p:nvPr/>
      </p:nvGrpSpPr>
      <p:grpSpPr>
        <a:xfrm>
          <a:off x="0" y="0"/>
          <a:ext cx="0" cy="0"/>
          <a:chOff x="0" y="0"/>
          <a:chExt cx="0" cy="0"/>
        </a:xfrm>
      </p:grpSpPr>
      <p:sp>
        <p:nvSpPr>
          <p:cNvPr id="295" name="Google Shape;295;p1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6" name="Google Shape;296;p16: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7" name="Google Shape;297;p16: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14</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5"/>
        <p:cNvGrpSpPr/>
        <p:nvPr/>
      </p:nvGrpSpPr>
      <p:grpSpPr>
        <a:xfrm>
          <a:off x="0" y="0"/>
          <a:ext cx="0" cy="0"/>
          <a:chOff x="0" y="0"/>
          <a:chExt cx="0" cy="0"/>
        </a:xfrm>
      </p:grpSpPr>
      <p:sp>
        <p:nvSpPr>
          <p:cNvPr id="16" name="Google Shape;16;p2"/>
          <p:cNvSpPr txBox="1">
            <a:spLocks noGrp="1"/>
          </p:cNvSpPr>
          <p:nvPr>
            <p:ph type="title"/>
          </p:nvPr>
        </p:nvSpPr>
        <p:spPr>
          <a:xfrm>
            <a:off x="457200" y="152400"/>
            <a:ext cx="8229600" cy="715962"/>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lt1"/>
              </a:buClr>
              <a:buSzPts val="4000"/>
              <a:buFont typeface="Calibri"/>
              <a:buNone/>
              <a:defRPr sz="40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8" name="Google Shape;18;p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0"/>
        <p:cNvGrpSpPr/>
        <p:nvPr/>
      </p:nvGrpSpPr>
      <p:grpSpPr>
        <a:xfrm>
          <a:off x="0" y="0"/>
          <a:ext cx="0" cy="0"/>
          <a:chOff x="0" y="0"/>
          <a:chExt cx="0" cy="0"/>
        </a:xfrm>
      </p:grpSpPr>
      <p:sp>
        <p:nvSpPr>
          <p:cNvPr id="21" name="Google Shape;21;p3"/>
          <p:cNvSpPr txBox="1">
            <a:spLocks noGrp="1"/>
          </p:cNvSpPr>
          <p:nvPr>
            <p:ph type="ctrTitle"/>
          </p:nvPr>
        </p:nvSpPr>
        <p:spPr>
          <a:xfrm>
            <a:off x="685800" y="2130425"/>
            <a:ext cx="7772400" cy="1470025"/>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2" name="Google Shape;22;p3"/>
          <p:cNvSpPr txBox="1">
            <a:spLocks noGrp="1"/>
          </p:cNvSpPr>
          <p:nvPr>
            <p:ph type="subTitle" idx="1"/>
          </p:nvPr>
        </p:nvSpPr>
        <p:spPr>
          <a:xfrm>
            <a:off x="1371600" y="3886200"/>
            <a:ext cx="6400800" cy="1752600"/>
          </a:xfrm>
          <a:prstGeom prst="rect">
            <a:avLst/>
          </a:prstGeom>
          <a:noFill/>
          <a:ln>
            <a:noFill/>
          </a:ln>
        </p:spPr>
        <p:txBody>
          <a:bodyPr spcFirstLastPara="1" wrap="square" lIns="91425" tIns="45700" rIns="91425" bIns="45700" anchor="t" anchorCtr="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a:endParaRPr/>
          </a:p>
        </p:txBody>
      </p:sp>
      <p:sp>
        <p:nvSpPr>
          <p:cNvPr id="23" name="Google Shape;23;p3"/>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 name="Google Shape;24;p3"/>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3"/>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6"/>
        <p:cNvGrpSpPr/>
        <p:nvPr/>
      </p:nvGrpSpPr>
      <p:grpSpPr>
        <a:xfrm>
          <a:off x="0" y="0"/>
          <a:ext cx="0" cy="0"/>
          <a:chOff x="0" y="0"/>
          <a:chExt cx="0" cy="0"/>
        </a:xfrm>
      </p:grpSpPr>
      <p:sp>
        <p:nvSpPr>
          <p:cNvPr id="27" name="Google Shape;27;p4"/>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8" name="Google Shape;28;p4"/>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lt1"/>
              </a:buClr>
              <a:buSzPts val="1800"/>
              <a:buChar char="•"/>
              <a:defRPr/>
            </a:lvl1pPr>
            <a:lvl2pPr marL="914400" lvl="1" indent="-342900" algn="l">
              <a:spcBef>
                <a:spcPts val="360"/>
              </a:spcBef>
              <a:spcAft>
                <a:spcPts val="0"/>
              </a:spcAft>
              <a:buClr>
                <a:schemeClr val="lt1"/>
              </a:buClr>
              <a:buSzPts val="1800"/>
              <a:buChar char="–"/>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29" name="Google Shape;29;p4"/>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4"/>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4"/>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2"/>
        <p:cNvGrpSpPr/>
        <p:nvPr/>
      </p:nvGrpSpPr>
      <p:grpSpPr>
        <a:xfrm>
          <a:off x="0" y="0"/>
          <a:ext cx="0" cy="0"/>
          <a:chOff x="0" y="0"/>
          <a:chExt cx="0" cy="0"/>
        </a:xfrm>
      </p:grpSpPr>
      <p:sp>
        <p:nvSpPr>
          <p:cNvPr id="33" name="Google Shape;33;p5"/>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lt1"/>
              </a:buClr>
              <a:buSzPts val="4000"/>
              <a:buFont typeface="Calibri"/>
              <a:buNone/>
              <a:defRPr sz="4000" b="1"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4" name="Google Shape;34;p5"/>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rmAutofit/>
          </a:bodyPr>
          <a:lstStyle>
            <a:lvl1pPr marL="457200" lvl="0" indent="-228600" algn="l">
              <a:spcBef>
                <a:spcPts val="400"/>
              </a:spcBef>
              <a:spcAft>
                <a:spcPts val="0"/>
              </a:spcAft>
              <a:buClr>
                <a:srgbClr val="888888"/>
              </a:buClr>
              <a:buSzPts val="2000"/>
              <a:buNone/>
              <a:defRPr sz="2000">
                <a:solidFill>
                  <a:srgbClr val="888888"/>
                </a:solidFill>
              </a:defRPr>
            </a:lvl1pPr>
            <a:lvl2pPr marL="914400" lvl="1" indent="-228600" algn="l">
              <a:spcBef>
                <a:spcPts val="360"/>
              </a:spcBef>
              <a:spcAft>
                <a:spcPts val="0"/>
              </a:spcAft>
              <a:buClr>
                <a:srgbClr val="888888"/>
              </a:buClr>
              <a:buSzPts val="1800"/>
              <a:buNone/>
              <a:defRPr sz="1800">
                <a:solidFill>
                  <a:srgbClr val="888888"/>
                </a:solidFill>
              </a:defRPr>
            </a:lvl2pPr>
            <a:lvl3pPr marL="1371600" lvl="2" indent="-228600" algn="l">
              <a:spcBef>
                <a:spcPts val="320"/>
              </a:spcBef>
              <a:spcAft>
                <a:spcPts val="0"/>
              </a:spcAft>
              <a:buClr>
                <a:srgbClr val="888888"/>
              </a:buClr>
              <a:buSzPts val="1600"/>
              <a:buNone/>
              <a:defRPr sz="1600">
                <a:solidFill>
                  <a:srgbClr val="888888"/>
                </a:solidFill>
              </a:defRPr>
            </a:lvl3pPr>
            <a:lvl4pPr marL="1828800" lvl="3" indent="-228600" algn="l">
              <a:spcBef>
                <a:spcPts val="280"/>
              </a:spcBef>
              <a:spcAft>
                <a:spcPts val="0"/>
              </a:spcAft>
              <a:buClr>
                <a:srgbClr val="888888"/>
              </a:buClr>
              <a:buSzPts val="1400"/>
              <a:buNone/>
              <a:defRPr sz="1400">
                <a:solidFill>
                  <a:srgbClr val="888888"/>
                </a:solidFill>
              </a:defRPr>
            </a:lvl4pPr>
            <a:lvl5pPr marL="2286000" lvl="4" indent="-228600" algn="l">
              <a:spcBef>
                <a:spcPts val="280"/>
              </a:spcBef>
              <a:spcAft>
                <a:spcPts val="0"/>
              </a:spcAft>
              <a:buClr>
                <a:srgbClr val="888888"/>
              </a:buClr>
              <a:buSzPts val="1400"/>
              <a:buNone/>
              <a:defRPr sz="1400">
                <a:solidFill>
                  <a:srgbClr val="888888"/>
                </a:solidFill>
              </a:defRPr>
            </a:lvl5pPr>
            <a:lvl6pPr marL="2743200" lvl="5" indent="-228600" algn="l">
              <a:spcBef>
                <a:spcPts val="280"/>
              </a:spcBef>
              <a:spcAft>
                <a:spcPts val="0"/>
              </a:spcAft>
              <a:buClr>
                <a:srgbClr val="888888"/>
              </a:buClr>
              <a:buSzPts val="1400"/>
              <a:buNone/>
              <a:defRPr sz="1400">
                <a:solidFill>
                  <a:srgbClr val="888888"/>
                </a:solidFill>
              </a:defRPr>
            </a:lvl6pPr>
            <a:lvl7pPr marL="3200400" lvl="6" indent="-228600" algn="l">
              <a:spcBef>
                <a:spcPts val="280"/>
              </a:spcBef>
              <a:spcAft>
                <a:spcPts val="0"/>
              </a:spcAft>
              <a:buClr>
                <a:srgbClr val="888888"/>
              </a:buClr>
              <a:buSzPts val="1400"/>
              <a:buNone/>
              <a:defRPr sz="1400">
                <a:solidFill>
                  <a:srgbClr val="888888"/>
                </a:solidFill>
              </a:defRPr>
            </a:lvl7pPr>
            <a:lvl8pPr marL="3657600" lvl="7" indent="-228600" algn="l">
              <a:spcBef>
                <a:spcPts val="280"/>
              </a:spcBef>
              <a:spcAft>
                <a:spcPts val="0"/>
              </a:spcAft>
              <a:buClr>
                <a:srgbClr val="888888"/>
              </a:buClr>
              <a:buSzPts val="1400"/>
              <a:buNone/>
              <a:defRPr sz="1400">
                <a:solidFill>
                  <a:srgbClr val="888888"/>
                </a:solidFill>
              </a:defRPr>
            </a:lvl8pPr>
            <a:lvl9pPr marL="4114800" lvl="8" indent="-228600" algn="l">
              <a:spcBef>
                <a:spcPts val="280"/>
              </a:spcBef>
              <a:spcAft>
                <a:spcPts val="0"/>
              </a:spcAft>
              <a:buClr>
                <a:srgbClr val="888888"/>
              </a:buClr>
              <a:buSzPts val="1400"/>
              <a:buNone/>
              <a:defRPr sz="1400">
                <a:solidFill>
                  <a:srgbClr val="888888"/>
                </a:solidFill>
              </a:defRPr>
            </a:lvl9pPr>
          </a:lstStyle>
          <a:p>
            <a:endParaRPr/>
          </a:p>
        </p:txBody>
      </p:sp>
      <p:sp>
        <p:nvSpPr>
          <p:cNvPr id="35" name="Google Shape;35;p5"/>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 name="Google Shape;36;p5"/>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 name="Google Shape;37;p5"/>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8"/>
        <p:cNvGrpSpPr/>
        <p:nvPr/>
      </p:nvGrpSpPr>
      <p:grpSpPr>
        <a:xfrm>
          <a:off x="0" y="0"/>
          <a:ext cx="0" cy="0"/>
          <a:chOff x="0" y="0"/>
          <a:chExt cx="0" cy="0"/>
        </a:xfrm>
      </p:grpSpPr>
      <p:sp>
        <p:nvSpPr>
          <p:cNvPr id="39" name="Google Shape;39;p6"/>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0" name="Google Shape;40;p6"/>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lt1"/>
              </a:buClr>
              <a:buSzPts val="2800"/>
              <a:buChar char="•"/>
              <a:defRPr sz="2800"/>
            </a:lvl1pPr>
            <a:lvl2pPr marL="914400" lvl="1" indent="-381000" algn="l">
              <a:spcBef>
                <a:spcPts val="480"/>
              </a:spcBef>
              <a:spcAft>
                <a:spcPts val="0"/>
              </a:spcAft>
              <a:buClr>
                <a:schemeClr val="lt1"/>
              </a:buClr>
              <a:buSzPts val="2400"/>
              <a:buChar char="–"/>
              <a:defRPr sz="2400"/>
            </a:lvl2pPr>
            <a:lvl3pPr marL="1371600" lvl="2" indent="-355600" algn="l">
              <a:spcBef>
                <a:spcPts val="400"/>
              </a:spcBef>
              <a:spcAft>
                <a:spcPts val="0"/>
              </a:spcAft>
              <a:buClr>
                <a:schemeClr val="lt1"/>
              </a:buClr>
              <a:buSzPts val="2000"/>
              <a:buChar char="•"/>
              <a:defRPr sz="2000"/>
            </a:lvl3pPr>
            <a:lvl4pPr marL="1828800" lvl="3" indent="-342900" algn="l">
              <a:spcBef>
                <a:spcPts val="360"/>
              </a:spcBef>
              <a:spcAft>
                <a:spcPts val="0"/>
              </a:spcAft>
              <a:buClr>
                <a:schemeClr val="lt1"/>
              </a:buClr>
              <a:buSzPts val="1800"/>
              <a:buChar char="–"/>
              <a:defRPr sz="1800"/>
            </a:lvl4pPr>
            <a:lvl5pPr marL="2286000" lvl="4" indent="-342900" algn="l">
              <a:spcBef>
                <a:spcPts val="360"/>
              </a:spcBef>
              <a:spcAft>
                <a:spcPts val="0"/>
              </a:spcAft>
              <a:buClr>
                <a:schemeClr val="lt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41" name="Google Shape;41;p6"/>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lt1"/>
              </a:buClr>
              <a:buSzPts val="2800"/>
              <a:buChar char="•"/>
              <a:defRPr sz="2800"/>
            </a:lvl1pPr>
            <a:lvl2pPr marL="914400" lvl="1" indent="-381000" algn="l">
              <a:spcBef>
                <a:spcPts val="480"/>
              </a:spcBef>
              <a:spcAft>
                <a:spcPts val="0"/>
              </a:spcAft>
              <a:buClr>
                <a:schemeClr val="lt1"/>
              </a:buClr>
              <a:buSzPts val="2400"/>
              <a:buChar char="–"/>
              <a:defRPr sz="2400"/>
            </a:lvl2pPr>
            <a:lvl3pPr marL="1371600" lvl="2" indent="-355600" algn="l">
              <a:spcBef>
                <a:spcPts val="400"/>
              </a:spcBef>
              <a:spcAft>
                <a:spcPts val="0"/>
              </a:spcAft>
              <a:buClr>
                <a:schemeClr val="lt1"/>
              </a:buClr>
              <a:buSzPts val="2000"/>
              <a:buChar char="•"/>
              <a:defRPr sz="2000"/>
            </a:lvl3pPr>
            <a:lvl4pPr marL="1828800" lvl="3" indent="-342900" algn="l">
              <a:spcBef>
                <a:spcPts val="360"/>
              </a:spcBef>
              <a:spcAft>
                <a:spcPts val="0"/>
              </a:spcAft>
              <a:buClr>
                <a:schemeClr val="lt1"/>
              </a:buClr>
              <a:buSzPts val="1800"/>
              <a:buChar char="–"/>
              <a:defRPr sz="1800"/>
            </a:lvl4pPr>
            <a:lvl5pPr marL="2286000" lvl="4" indent="-342900" algn="l">
              <a:spcBef>
                <a:spcPts val="360"/>
              </a:spcBef>
              <a:spcAft>
                <a:spcPts val="0"/>
              </a:spcAft>
              <a:buClr>
                <a:schemeClr val="lt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42" name="Google Shape;42;p6"/>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6"/>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6"/>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5"/>
        <p:cNvGrpSpPr/>
        <p:nvPr/>
      </p:nvGrpSpPr>
      <p:grpSpPr>
        <a:xfrm>
          <a:off x="0" y="0"/>
          <a:ext cx="0" cy="0"/>
          <a:chOff x="0" y="0"/>
          <a:chExt cx="0" cy="0"/>
        </a:xfrm>
      </p:grpSpPr>
      <p:sp>
        <p:nvSpPr>
          <p:cNvPr id="46" name="Google Shape;46;p7"/>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lt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7"/>
          <p:cNvSpPr txBox="1">
            <a:spLocks noGrp="1"/>
          </p:cNvSpPr>
          <p:nvPr>
            <p:ph type="body" idx="1"/>
          </p:nvPr>
        </p:nvSpPr>
        <p:spPr>
          <a:xfrm>
            <a:off x="457200" y="1535113"/>
            <a:ext cx="4040188"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lt1"/>
              </a:buClr>
              <a:buSzPts val="2400"/>
              <a:buNone/>
              <a:defRPr sz="2400" b="1"/>
            </a:lvl1pPr>
            <a:lvl2pPr marL="914400" lvl="1" indent="-228600" algn="l">
              <a:spcBef>
                <a:spcPts val="400"/>
              </a:spcBef>
              <a:spcAft>
                <a:spcPts val="0"/>
              </a:spcAft>
              <a:buClr>
                <a:schemeClr val="lt1"/>
              </a:buClr>
              <a:buSzPts val="2000"/>
              <a:buNone/>
              <a:defRPr sz="2000" b="1"/>
            </a:lvl2pPr>
            <a:lvl3pPr marL="1371600" lvl="2" indent="-228600" algn="l">
              <a:spcBef>
                <a:spcPts val="360"/>
              </a:spcBef>
              <a:spcAft>
                <a:spcPts val="0"/>
              </a:spcAft>
              <a:buClr>
                <a:schemeClr val="lt1"/>
              </a:buClr>
              <a:buSzPts val="1800"/>
              <a:buNone/>
              <a:defRPr sz="1800" b="1"/>
            </a:lvl3pPr>
            <a:lvl4pPr marL="1828800" lvl="3" indent="-228600" algn="l">
              <a:spcBef>
                <a:spcPts val="320"/>
              </a:spcBef>
              <a:spcAft>
                <a:spcPts val="0"/>
              </a:spcAft>
              <a:buClr>
                <a:schemeClr val="lt1"/>
              </a:buClr>
              <a:buSzPts val="1600"/>
              <a:buNone/>
              <a:defRPr sz="1600" b="1"/>
            </a:lvl4pPr>
            <a:lvl5pPr marL="2286000" lvl="4" indent="-228600" algn="l">
              <a:spcBef>
                <a:spcPts val="320"/>
              </a:spcBef>
              <a:spcAft>
                <a:spcPts val="0"/>
              </a:spcAft>
              <a:buClr>
                <a:schemeClr val="lt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48" name="Google Shape;48;p7"/>
          <p:cNvSpPr txBox="1">
            <a:spLocks noGrp="1"/>
          </p:cNvSpPr>
          <p:nvPr>
            <p:ph type="body" idx="2"/>
          </p:nvPr>
        </p:nvSpPr>
        <p:spPr>
          <a:xfrm>
            <a:off x="457200" y="2174875"/>
            <a:ext cx="4040188" cy="395128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lt1"/>
              </a:buClr>
              <a:buSzPts val="2400"/>
              <a:buChar char="•"/>
              <a:defRPr sz="2400"/>
            </a:lvl1pPr>
            <a:lvl2pPr marL="914400" lvl="1" indent="-355600" algn="l">
              <a:spcBef>
                <a:spcPts val="400"/>
              </a:spcBef>
              <a:spcAft>
                <a:spcPts val="0"/>
              </a:spcAft>
              <a:buClr>
                <a:schemeClr val="lt1"/>
              </a:buClr>
              <a:buSzPts val="2000"/>
              <a:buChar char="–"/>
              <a:defRPr sz="2000"/>
            </a:lvl2pPr>
            <a:lvl3pPr marL="1371600" lvl="2" indent="-342900" algn="l">
              <a:spcBef>
                <a:spcPts val="360"/>
              </a:spcBef>
              <a:spcAft>
                <a:spcPts val="0"/>
              </a:spcAft>
              <a:buClr>
                <a:schemeClr val="lt1"/>
              </a:buClr>
              <a:buSzPts val="1800"/>
              <a:buChar char="•"/>
              <a:defRPr sz="1800"/>
            </a:lvl3pPr>
            <a:lvl4pPr marL="1828800" lvl="3" indent="-330200" algn="l">
              <a:spcBef>
                <a:spcPts val="320"/>
              </a:spcBef>
              <a:spcAft>
                <a:spcPts val="0"/>
              </a:spcAft>
              <a:buClr>
                <a:schemeClr val="lt1"/>
              </a:buClr>
              <a:buSzPts val="1600"/>
              <a:buChar char="–"/>
              <a:defRPr sz="1600"/>
            </a:lvl4pPr>
            <a:lvl5pPr marL="2286000" lvl="4" indent="-330200" algn="l">
              <a:spcBef>
                <a:spcPts val="320"/>
              </a:spcBef>
              <a:spcAft>
                <a:spcPts val="0"/>
              </a:spcAft>
              <a:buClr>
                <a:schemeClr val="lt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49" name="Google Shape;49;p7"/>
          <p:cNvSpPr txBox="1">
            <a:spLocks noGrp="1"/>
          </p:cNvSpPr>
          <p:nvPr>
            <p:ph type="body" idx="3"/>
          </p:nvPr>
        </p:nvSpPr>
        <p:spPr>
          <a:xfrm>
            <a:off x="4645025" y="1535113"/>
            <a:ext cx="4041775"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lt1"/>
              </a:buClr>
              <a:buSzPts val="2400"/>
              <a:buNone/>
              <a:defRPr sz="2400" b="1"/>
            </a:lvl1pPr>
            <a:lvl2pPr marL="914400" lvl="1" indent="-228600" algn="l">
              <a:spcBef>
                <a:spcPts val="400"/>
              </a:spcBef>
              <a:spcAft>
                <a:spcPts val="0"/>
              </a:spcAft>
              <a:buClr>
                <a:schemeClr val="lt1"/>
              </a:buClr>
              <a:buSzPts val="2000"/>
              <a:buNone/>
              <a:defRPr sz="2000" b="1"/>
            </a:lvl2pPr>
            <a:lvl3pPr marL="1371600" lvl="2" indent="-228600" algn="l">
              <a:spcBef>
                <a:spcPts val="360"/>
              </a:spcBef>
              <a:spcAft>
                <a:spcPts val="0"/>
              </a:spcAft>
              <a:buClr>
                <a:schemeClr val="lt1"/>
              </a:buClr>
              <a:buSzPts val="1800"/>
              <a:buNone/>
              <a:defRPr sz="1800" b="1"/>
            </a:lvl3pPr>
            <a:lvl4pPr marL="1828800" lvl="3" indent="-228600" algn="l">
              <a:spcBef>
                <a:spcPts val="320"/>
              </a:spcBef>
              <a:spcAft>
                <a:spcPts val="0"/>
              </a:spcAft>
              <a:buClr>
                <a:schemeClr val="lt1"/>
              </a:buClr>
              <a:buSzPts val="1600"/>
              <a:buNone/>
              <a:defRPr sz="1600" b="1"/>
            </a:lvl4pPr>
            <a:lvl5pPr marL="2286000" lvl="4" indent="-228600" algn="l">
              <a:spcBef>
                <a:spcPts val="320"/>
              </a:spcBef>
              <a:spcAft>
                <a:spcPts val="0"/>
              </a:spcAft>
              <a:buClr>
                <a:schemeClr val="lt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50" name="Google Shape;50;p7"/>
          <p:cNvSpPr txBox="1">
            <a:spLocks noGrp="1"/>
          </p:cNvSpPr>
          <p:nvPr>
            <p:ph type="body" idx="4"/>
          </p:nvPr>
        </p:nvSpPr>
        <p:spPr>
          <a:xfrm>
            <a:off x="4645025" y="2174875"/>
            <a:ext cx="4041775" cy="395128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lt1"/>
              </a:buClr>
              <a:buSzPts val="2400"/>
              <a:buChar char="•"/>
              <a:defRPr sz="2400"/>
            </a:lvl1pPr>
            <a:lvl2pPr marL="914400" lvl="1" indent="-355600" algn="l">
              <a:spcBef>
                <a:spcPts val="400"/>
              </a:spcBef>
              <a:spcAft>
                <a:spcPts val="0"/>
              </a:spcAft>
              <a:buClr>
                <a:schemeClr val="lt1"/>
              </a:buClr>
              <a:buSzPts val="2000"/>
              <a:buChar char="–"/>
              <a:defRPr sz="2000"/>
            </a:lvl2pPr>
            <a:lvl3pPr marL="1371600" lvl="2" indent="-342900" algn="l">
              <a:spcBef>
                <a:spcPts val="360"/>
              </a:spcBef>
              <a:spcAft>
                <a:spcPts val="0"/>
              </a:spcAft>
              <a:buClr>
                <a:schemeClr val="lt1"/>
              </a:buClr>
              <a:buSzPts val="1800"/>
              <a:buChar char="•"/>
              <a:defRPr sz="1800"/>
            </a:lvl3pPr>
            <a:lvl4pPr marL="1828800" lvl="3" indent="-330200" algn="l">
              <a:spcBef>
                <a:spcPts val="320"/>
              </a:spcBef>
              <a:spcAft>
                <a:spcPts val="0"/>
              </a:spcAft>
              <a:buClr>
                <a:schemeClr val="lt1"/>
              </a:buClr>
              <a:buSzPts val="1600"/>
              <a:buChar char="–"/>
              <a:defRPr sz="1600"/>
            </a:lvl4pPr>
            <a:lvl5pPr marL="2286000" lvl="4" indent="-330200" algn="l">
              <a:spcBef>
                <a:spcPts val="320"/>
              </a:spcBef>
              <a:spcAft>
                <a:spcPts val="0"/>
              </a:spcAft>
              <a:buClr>
                <a:schemeClr val="lt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51" name="Google Shape;51;p7"/>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7"/>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7"/>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4"/>
        <p:cNvGrpSpPr/>
        <p:nvPr/>
      </p:nvGrpSpPr>
      <p:grpSpPr>
        <a:xfrm>
          <a:off x="0" y="0"/>
          <a:ext cx="0" cy="0"/>
          <a:chOff x="0" y="0"/>
          <a:chExt cx="0" cy="0"/>
        </a:xfrm>
      </p:grpSpPr>
      <p:sp>
        <p:nvSpPr>
          <p:cNvPr id="55" name="Google Shape;55;p8"/>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8"/>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8"/>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8"/>
        <p:cNvGrpSpPr/>
        <p:nvPr/>
      </p:nvGrpSpPr>
      <p:grpSpPr>
        <a:xfrm>
          <a:off x="0" y="0"/>
          <a:ext cx="0" cy="0"/>
          <a:chOff x="0" y="0"/>
          <a:chExt cx="0" cy="0"/>
        </a:xfrm>
      </p:grpSpPr>
      <p:sp>
        <p:nvSpPr>
          <p:cNvPr id="59" name="Google Shape;59;p9"/>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lt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9"/>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rmAutofit/>
          </a:bodyPr>
          <a:lstStyle>
            <a:lvl1pPr marL="457200" lvl="0" indent="-431800" algn="l">
              <a:spcBef>
                <a:spcPts val="640"/>
              </a:spcBef>
              <a:spcAft>
                <a:spcPts val="0"/>
              </a:spcAft>
              <a:buClr>
                <a:schemeClr val="lt1"/>
              </a:buClr>
              <a:buSzPts val="3200"/>
              <a:buChar char="•"/>
              <a:defRPr sz="3200"/>
            </a:lvl1pPr>
            <a:lvl2pPr marL="914400" lvl="1" indent="-406400" algn="l">
              <a:spcBef>
                <a:spcPts val="560"/>
              </a:spcBef>
              <a:spcAft>
                <a:spcPts val="0"/>
              </a:spcAft>
              <a:buClr>
                <a:schemeClr val="lt1"/>
              </a:buClr>
              <a:buSzPts val="2800"/>
              <a:buChar char="–"/>
              <a:defRPr sz="2800"/>
            </a:lvl2pPr>
            <a:lvl3pPr marL="1371600" lvl="2" indent="-381000" algn="l">
              <a:spcBef>
                <a:spcPts val="480"/>
              </a:spcBef>
              <a:spcAft>
                <a:spcPts val="0"/>
              </a:spcAft>
              <a:buClr>
                <a:schemeClr val="lt1"/>
              </a:buClr>
              <a:buSzPts val="2400"/>
              <a:buChar char="•"/>
              <a:defRPr sz="2400"/>
            </a:lvl3pPr>
            <a:lvl4pPr marL="1828800" lvl="3" indent="-355600" algn="l">
              <a:spcBef>
                <a:spcPts val="400"/>
              </a:spcBef>
              <a:spcAft>
                <a:spcPts val="0"/>
              </a:spcAft>
              <a:buClr>
                <a:schemeClr val="lt1"/>
              </a:buClr>
              <a:buSzPts val="2000"/>
              <a:buChar char="–"/>
              <a:defRPr sz="2000"/>
            </a:lvl4pPr>
            <a:lvl5pPr marL="2286000" lvl="4" indent="-355600" algn="l">
              <a:spcBef>
                <a:spcPts val="400"/>
              </a:spcBef>
              <a:spcAft>
                <a:spcPts val="0"/>
              </a:spcAft>
              <a:buClr>
                <a:schemeClr val="lt1"/>
              </a:buClr>
              <a:buSzPts val="2000"/>
              <a:buChar char="»"/>
              <a:defRPr sz="2000"/>
            </a:lvl5pPr>
            <a:lvl6pPr marL="2743200" lvl="5" indent="-355600" algn="l">
              <a:spcBef>
                <a:spcPts val="400"/>
              </a:spcBef>
              <a:spcAft>
                <a:spcPts val="0"/>
              </a:spcAft>
              <a:buClr>
                <a:schemeClr val="dk1"/>
              </a:buClr>
              <a:buSzPts val="2000"/>
              <a:buChar char="•"/>
              <a:defRPr sz="2000"/>
            </a:lvl6pPr>
            <a:lvl7pPr marL="3200400" lvl="6" indent="-355600" algn="l">
              <a:spcBef>
                <a:spcPts val="400"/>
              </a:spcBef>
              <a:spcAft>
                <a:spcPts val="0"/>
              </a:spcAft>
              <a:buClr>
                <a:schemeClr val="dk1"/>
              </a:buClr>
              <a:buSzPts val="2000"/>
              <a:buChar char="•"/>
              <a:defRPr sz="2000"/>
            </a:lvl7pPr>
            <a:lvl8pPr marL="3657600" lvl="7" indent="-355600" algn="l">
              <a:spcBef>
                <a:spcPts val="400"/>
              </a:spcBef>
              <a:spcAft>
                <a:spcPts val="0"/>
              </a:spcAft>
              <a:buClr>
                <a:schemeClr val="dk1"/>
              </a:buClr>
              <a:buSzPts val="2000"/>
              <a:buChar char="•"/>
              <a:defRPr sz="2000"/>
            </a:lvl8pPr>
            <a:lvl9pPr marL="4114800" lvl="8" indent="-355600" algn="l">
              <a:spcBef>
                <a:spcPts val="400"/>
              </a:spcBef>
              <a:spcAft>
                <a:spcPts val="0"/>
              </a:spcAft>
              <a:buClr>
                <a:schemeClr val="dk1"/>
              </a:buClr>
              <a:buSzPts val="2000"/>
              <a:buChar char="•"/>
              <a:defRPr sz="2000"/>
            </a:lvl9pPr>
          </a:lstStyle>
          <a:p>
            <a:endParaRPr/>
          </a:p>
        </p:txBody>
      </p:sp>
      <p:sp>
        <p:nvSpPr>
          <p:cNvPr id="61" name="Google Shape;61;p9"/>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lt1"/>
              </a:buClr>
              <a:buSzPts val="1400"/>
              <a:buNone/>
              <a:defRPr sz="1400"/>
            </a:lvl1pPr>
            <a:lvl2pPr marL="914400" lvl="1" indent="-228600" algn="l">
              <a:spcBef>
                <a:spcPts val="240"/>
              </a:spcBef>
              <a:spcAft>
                <a:spcPts val="0"/>
              </a:spcAft>
              <a:buClr>
                <a:schemeClr val="lt1"/>
              </a:buClr>
              <a:buSzPts val="1200"/>
              <a:buNone/>
              <a:defRPr sz="1200"/>
            </a:lvl2pPr>
            <a:lvl3pPr marL="1371600" lvl="2" indent="-228600" algn="l">
              <a:spcBef>
                <a:spcPts val="200"/>
              </a:spcBef>
              <a:spcAft>
                <a:spcPts val="0"/>
              </a:spcAft>
              <a:buClr>
                <a:schemeClr val="lt1"/>
              </a:buClr>
              <a:buSzPts val="1000"/>
              <a:buNone/>
              <a:defRPr sz="1000"/>
            </a:lvl3pPr>
            <a:lvl4pPr marL="1828800" lvl="3" indent="-228600" algn="l">
              <a:spcBef>
                <a:spcPts val="180"/>
              </a:spcBef>
              <a:spcAft>
                <a:spcPts val="0"/>
              </a:spcAft>
              <a:buClr>
                <a:schemeClr val="lt1"/>
              </a:buClr>
              <a:buSzPts val="900"/>
              <a:buNone/>
              <a:defRPr sz="900"/>
            </a:lvl4pPr>
            <a:lvl5pPr marL="2286000" lvl="4" indent="-228600" algn="l">
              <a:spcBef>
                <a:spcPts val="180"/>
              </a:spcBef>
              <a:spcAft>
                <a:spcPts val="0"/>
              </a:spcAft>
              <a:buClr>
                <a:schemeClr val="lt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62" name="Google Shape;62;p9"/>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9"/>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9"/>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5"/>
        <p:cNvGrpSpPr/>
        <p:nvPr/>
      </p:nvGrpSpPr>
      <p:grpSpPr>
        <a:xfrm>
          <a:off x="0" y="0"/>
          <a:ext cx="0" cy="0"/>
          <a:chOff x="0" y="0"/>
          <a:chExt cx="0" cy="0"/>
        </a:xfrm>
      </p:grpSpPr>
      <p:sp>
        <p:nvSpPr>
          <p:cNvPr id="66" name="Google Shape;66;p10"/>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lt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10"/>
          <p:cNvSpPr>
            <a:spLocks noGrp="1"/>
          </p:cNvSpPr>
          <p:nvPr>
            <p:ph type="pic" idx="2"/>
          </p:nvPr>
        </p:nvSpPr>
        <p:spPr>
          <a:xfrm>
            <a:off x="1792288" y="612775"/>
            <a:ext cx="5486400" cy="4114800"/>
          </a:xfrm>
          <a:prstGeom prst="rect">
            <a:avLst/>
          </a:prstGeom>
          <a:noFill/>
          <a:ln>
            <a:noFill/>
          </a:ln>
        </p:spPr>
      </p:sp>
      <p:sp>
        <p:nvSpPr>
          <p:cNvPr id="68" name="Google Shape;68;p10"/>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lt1"/>
              </a:buClr>
              <a:buSzPts val="1400"/>
              <a:buNone/>
              <a:defRPr sz="1400"/>
            </a:lvl1pPr>
            <a:lvl2pPr marL="914400" lvl="1" indent="-228600" algn="l">
              <a:spcBef>
                <a:spcPts val="240"/>
              </a:spcBef>
              <a:spcAft>
                <a:spcPts val="0"/>
              </a:spcAft>
              <a:buClr>
                <a:schemeClr val="lt1"/>
              </a:buClr>
              <a:buSzPts val="1200"/>
              <a:buNone/>
              <a:defRPr sz="1200"/>
            </a:lvl2pPr>
            <a:lvl3pPr marL="1371600" lvl="2" indent="-228600" algn="l">
              <a:spcBef>
                <a:spcPts val="200"/>
              </a:spcBef>
              <a:spcAft>
                <a:spcPts val="0"/>
              </a:spcAft>
              <a:buClr>
                <a:schemeClr val="lt1"/>
              </a:buClr>
              <a:buSzPts val="1000"/>
              <a:buNone/>
              <a:defRPr sz="1000"/>
            </a:lvl3pPr>
            <a:lvl4pPr marL="1828800" lvl="3" indent="-228600" algn="l">
              <a:spcBef>
                <a:spcPts val="180"/>
              </a:spcBef>
              <a:spcAft>
                <a:spcPts val="0"/>
              </a:spcAft>
              <a:buClr>
                <a:schemeClr val="lt1"/>
              </a:buClr>
              <a:buSzPts val="900"/>
              <a:buNone/>
              <a:defRPr sz="900"/>
            </a:lvl4pPr>
            <a:lvl5pPr marL="2286000" lvl="4" indent="-228600" algn="l">
              <a:spcBef>
                <a:spcPts val="180"/>
              </a:spcBef>
              <a:spcAft>
                <a:spcPts val="0"/>
              </a:spcAft>
              <a:buClr>
                <a:schemeClr val="lt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69" name="Google Shape;69;p10"/>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10"/>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10"/>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2"/>
        <p:cNvGrpSpPr/>
        <p:nvPr/>
      </p:nvGrpSpPr>
      <p:grpSpPr>
        <a:xfrm>
          <a:off x="0" y="0"/>
          <a:ext cx="0" cy="0"/>
          <a:chOff x="0" y="0"/>
          <a:chExt cx="0" cy="0"/>
        </a:xfrm>
      </p:grpSpPr>
      <p:sp>
        <p:nvSpPr>
          <p:cNvPr id="73" name="Google Shape;73;p1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11"/>
          <p:cNvSpPr txBox="1">
            <a:spLocks noGrp="1"/>
          </p:cNvSpPr>
          <p:nvPr>
            <p:ph type="body" idx="1"/>
          </p:nvPr>
        </p:nvSpPr>
        <p:spPr>
          <a:xfrm rot="5400000">
            <a:off x="2309019" y="-251618"/>
            <a:ext cx="4525963" cy="82296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lt1"/>
              </a:buClr>
              <a:buSzPts val="1800"/>
              <a:buChar char="•"/>
              <a:defRPr/>
            </a:lvl1pPr>
            <a:lvl2pPr marL="914400" lvl="1" indent="-342900" algn="l">
              <a:spcBef>
                <a:spcPts val="360"/>
              </a:spcBef>
              <a:spcAft>
                <a:spcPts val="0"/>
              </a:spcAft>
              <a:buClr>
                <a:schemeClr val="lt1"/>
              </a:buClr>
              <a:buSzPts val="1800"/>
              <a:buChar char="–"/>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75" name="Google Shape;75;p1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1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1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8"/>
        <p:cNvGrpSpPr/>
        <p:nvPr/>
      </p:nvGrpSpPr>
      <p:grpSpPr>
        <a:xfrm>
          <a:off x="0" y="0"/>
          <a:ext cx="0" cy="0"/>
          <a:chOff x="0" y="0"/>
          <a:chExt cx="0" cy="0"/>
        </a:xfrm>
      </p:grpSpPr>
      <p:sp>
        <p:nvSpPr>
          <p:cNvPr id="79" name="Google Shape;79;p12"/>
          <p:cNvSpPr txBox="1">
            <a:spLocks noGrp="1"/>
          </p:cNvSpPr>
          <p:nvPr>
            <p:ph type="title"/>
          </p:nvPr>
        </p:nvSpPr>
        <p:spPr>
          <a:xfrm rot="5400000">
            <a:off x="4732338" y="2171701"/>
            <a:ext cx="5851525" cy="20574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12"/>
          <p:cNvSpPr txBox="1">
            <a:spLocks noGrp="1"/>
          </p:cNvSpPr>
          <p:nvPr>
            <p:ph type="body" idx="1"/>
          </p:nvPr>
        </p:nvSpPr>
        <p:spPr>
          <a:xfrm rot="5400000">
            <a:off x="541338" y="190500"/>
            <a:ext cx="5851525" cy="60198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lt1"/>
              </a:buClr>
              <a:buSzPts val="1800"/>
              <a:buChar char="•"/>
              <a:defRPr/>
            </a:lvl1pPr>
            <a:lvl2pPr marL="914400" lvl="1" indent="-342900" algn="l">
              <a:spcBef>
                <a:spcPts val="360"/>
              </a:spcBef>
              <a:spcAft>
                <a:spcPts val="0"/>
              </a:spcAft>
              <a:buClr>
                <a:schemeClr val="lt1"/>
              </a:buClr>
              <a:buSzPts val="1800"/>
              <a:buChar char="–"/>
              <a:defRPr/>
            </a:lvl2pPr>
            <a:lvl3pPr marL="1371600" lvl="2" indent="-342900" algn="l">
              <a:spcBef>
                <a:spcPts val="360"/>
              </a:spcBef>
              <a:spcAft>
                <a:spcPts val="0"/>
              </a:spcAft>
              <a:buClr>
                <a:schemeClr val="lt1"/>
              </a:buClr>
              <a:buSzPts val="1800"/>
              <a:buChar char="•"/>
              <a:defRPr/>
            </a:lvl3pPr>
            <a:lvl4pPr marL="1828800" lvl="3" indent="-342900" algn="l">
              <a:spcBef>
                <a:spcPts val="360"/>
              </a:spcBef>
              <a:spcAft>
                <a:spcPts val="0"/>
              </a:spcAft>
              <a:buClr>
                <a:schemeClr val="lt1"/>
              </a:buClr>
              <a:buSzPts val="1800"/>
              <a:buChar char="–"/>
              <a:defRPr/>
            </a:lvl4pPr>
            <a:lvl5pPr marL="2286000" lvl="4" indent="-342900" algn="l">
              <a:spcBef>
                <a:spcPts val="360"/>
              </a:spcBef>
              <a:spcAft>
                <a:spcPts val="0"/>
              </a:spcAft>
              <a:buClr>
                <a:schemeClr val="lt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81" name="Google Shape;81;p1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1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1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3">
            <a:alphaModFix/>
          </a:blip>
          <a:stretch>
            <a:fillRect/>
          </a:stretch>
        </a:blip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marR="0" lvl="0" algn="ctr" rtl="0">
              <a:spcBef>
                <a:spcPts val="0"/>
              </a:spcBef>
              <a:spcAft>
                <a:spcPts val="0"/>
              </a:spcAft>
              <a:buClr>
                <a:schemeClr val="lt1"/>
              </a:buClr>
              <a:buSzPts val="4400"/>
              <a:buFont typeface="Calibri"/>
              <a:buNone/>
              <a:defRPr sz="4400" b="0" i="0" u="none" strike="noStrike" cap="none">
                <a:solidFill>
                  <a:schemeClr val="lt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marR="0" lvl="0" indent="-431800" algn="l" rtl="0">
              <a:spcBef>
                <a:spcPts val="640"/>
              </a:spcBef>
              <a:spcAft>
                <a:spcPts val="0"/>
              </a:spcAft>
              <a:buClr>
                <a:schemeClr val="lt1"/>
              </a:buClr>
              <a:buSzPts val="3200"/>
              <a:buFont typeface="Arial"/>
              <a:buChar char="•"/>
              <a:defRPr sz="3200" b="0" i="0" u="none" strike="noStrike" cap="none">
                <a:solidFill>
                  <a:schemeClr val="lt1"/>
                </a:solidFill>
                <a:latin typeface="Calibri"/>
                <a:ea typeface="Calibri"/>
                <a:cs typeface="Calibri"/>
                <a:sym typeface="Calibri"/>
              </a:defRPr>
            </a:lvl1pPr>
            <a:lvl2pPr marL="914400" marR="0" lvl="1" indent="-406400" algn="l" rtl="0">
              <a:spcBef>
                <a:spcPts val="560"/>
              </a:spcBef>
              <a:spcAft>
                <a:spcPts val="0"/>
              </a:spcAft>
              <a:buClr>
                <a:schemeClr val="lt1"/>
              </a:buClr>
              <a:buSzPts val="2800"/>
              <a:buFont typeface="Arial"/>
              <a:buChar char="–"/>
              <a:defRPr sz="2800" b="0" i="0" u="none" strike="noStrike" cap="none">
                <a:solidFill>
                  <a:schemeClr val="lt1"/>
                </a:solidFill>
                <a:latin typeface="Calibri"/>
                <a:ea typeface="Calibri"/>
                <a:cs typeface="Calibri"/>
                <a:sym typeface="Calibri"/>
              </a:defRPr>
            </a:lvl2pPr>
            <a:lvl3pPr marL="1371600" marR="0" lvl="2" indent="-381000" algn="l" rtl="0">
              <a:spcBef>
                <a:spcPts val="480"/>
              </a:spcBef>
              <a:spcAft>
                <a:spcPts val="0"/>
              </a:spcAft>
              <a:buClr>
                <a:schemeClr val="lt1"/>
              </a:buClr>
              <a:buSzPts val="2400"/>
              <a:buFont typeface="Arial"/>
              <a:buChar char="•"/>
              <a:defRPr sz="2400" b="0" i="0" u="none" strike="noStrike" cap="none">
                <a:solidFill>
                  <a:schemeClr val="lt1"/>
                </a:solidFill>
                <a:latin typeface="Calibri"/>
                <a:ea typeface="Calibri"/>
                <a:cs typeface="Calibri"/>
                <a:sym typeface="Calibri"/>
              </a:defRPr>
            </a:lvl3pPr>
            <a:lvl4pPr marL="1828800" marR="0" lvl="3" indent="-355600" algn="l" rtl="0">
              <a:spcBef>
                <a:spcPts val="400"/>
              </a:spcBef>
              <a:spcAft>
                <a:spcPts val="0"/>
              </a:spcAft>
              <a:buClr>
                <a:schemeClr val="lt1"/>
              </a:buClr>
              <a:buSzPts val="2000"/>
              <a:buFont typeface="Arial"/>
              <a:buChar char="–"/>
              <a:defRPr sz="2000" b="0" i="0" u="none" strike="noStrike" cap="none">
                <a:solidFill>
                  <a:schemeClr val="lt1"/>
                </a:solidFill>
                <a:latin typeface="Calibri"/>
                <a:ea typeface="Calibri"/>
                <a:cs typeface="Calibri"/>
                <a:sym typeface="Calibri"/>
              </a:defRPr>
            </a:lvl4pPr>
            <a:lvl5pPr marL="2286000" marR="0" lvl="4" indent="-355600" algn="l" rtl="0">
              <a:spcBef>
                <a:spcPts val="400"/>
              </a:spcBef>
              <a:spcAft>
                <a:spcPts val="0"/>
              </a:spcAft>
              <a:buClr>
                <a:schemeClr val="lt1"/>
              </a:buClr>
              <a:buSzPts val="2000"/>
              <a:buFont typeface="Arial"/>
              <a:buChar char="»"/>
              <a:defRPr sz="2000" b="0" i="0" u="none" strike="noStrike" cap="none">
                <a:solidFill>
                  <a:schemeClr val="lt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2" name="Google Shape;12;p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sp>
        <p:nvSpPr>
          <p:cNvPr id="89" name="Google Shape;89;p13" descr="http://www.moxa.com/Innovation/images/DT-diagram.jpg"/>
          <p:cNvSpPr/>
          <p:nvPr/>
        </p:nvSpPr>
        <p:spPr>
          <a:xfrm>
            <a:off x="63500" y="-136525"/>
            <a:ext cx="304800" cy="3048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0" name="Google Shape;90;p13"/>
          <p:cNvSpPr txBox="1"/>
          <p:nvPr/>
        </p:nvSpPr>
        <p:spPr>
          <a:xfrm>
            <a:off x="389931" y="1080329"/>
            <a:ext cx="8001000" cy="664797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8800">
                <a:solidFill>
                  <a:schemeClr val="lt1"/>
                </a:solidFill>
                <a:latin typeface="Arial"/>
                <a:ea typeface="Arial"/>
                <a:cs typeface="Arial"/>
                <a:sym typeface="Arial"/>
              </a:rPr>
              <a:t>Reception </a:t>
            </a:r>
            <a:endParaRPr/>
          </a:p>
          <a:p>
            <a:pPr marL="0" marR="0" lvl="0" indent="0" algn="ctr" rtl="0">
              <a:spcBef>
                <a:spcPts val="0"/>
              </a:spcBef>
              <a:spcAft>
                <a:spcPts val="0"/>
              </a:spcAft>
              <a:buNone/>
            </a:pPr>
            <a:endParaRPr sz="8800">
              <a:solidFill>
                <a:schemeClr val="lt1"/>
              </a:solidFill>
              <a:latin typeface="Arial"/>
              <a:ea typeface="Arial"/>
              <a:cs typeface="Arial"/>
              <a:sym typeface="Arial"/>
            </a:endParaRPr>
          </a:p>
          <a:p>
            <a:pPr marL="0" marR="0" lvl="0" indent="0" algn="ctr" rtl="0">
              <a:spcBef>
                <a:spcPts val="0"/>
              </a:spcBef>
              <a:spcAft>
                <a:spcPts val="0"/>
              </a:spcAft>
              <a:buNone/>
            </a:pPr>
            <a:r>
              <a:rPr lang="en-GB" sz="8800">
                <a:solidFill>
                  <a:schemeClr val="lt1"/>
                </a:solidFill>
                <a:latin typeface="Arial"/>
                <a:ea typeface="Arial"/>
                <a:cs typeface="Arial"/>
                <a:sym typeface="Arial"/>
              </a:rPr>
              <a:t>Hazel Class</a:t>
            </a:r>
            <a:endParaRPr/>
          </a:p>
          <a:p>
            <a:pPr marL="0" marR="0" lvl="0" indent="0" algn="l" rtl="0">
              <a:spcBef>
                <a:spcPts val="0"/>
              </a:spcBef>
              <a:spcAft>
                <a:spcPts val="0"/>
              </a:spcAft>
              <a:buNone/>
            </a:pPr>
            <a:endParaRPr sz="1800">
              <a:solidFill>
                <a:schemeClr val="lt1"/>
              </a:solidFill>
              <a:latin typeface="NTR"/>
              <a:ea typeface="NTR"/>
              <a:cs typeface="NTR"/>
              <a:sym typeface="NTR"/>
            </a:endParaRPr>
          </a:p>
          <a:p>
            <a:pPr marL="285750" marR="0" lvl="0" indent="-171450" algn="l" rtl="0">
              <a:spcBef>
                <a:spcPts val="0"/>
              </a:spcBef>
              <a:spcAft>
                <a:spcPts val="0"/>
              </a:spcAft>
              <a:buClr>
                <a:schemeClr val="dk1"/>
              </a:buClr>
              <a:buSzPts val="1800"/>
              <a:buFont typeface="Arial"/>
              <a:buNone/>
            </a:pPr>
            <a:endParaRPr sz="1800">
              <a:solidFill>
                <a:schemeClr val="lt1"/>
              </a:solidFill>
              <a:latin typeface="NTR"/>
              <a:ea typeface="NTR"/>
              <a:cs typeface="NTR"/>
              <a:sym typeface="NTR"/>
            </a:endParaRPr>
          </a:p>
          <a:p>
            <a:pPr marL="285750" marR="0" lvl="0" indent="-171450" algn="l" rtl="0">
              <a:spcBef>
                <a:spcPts val="0"/>
              </a:spcBef>
              <a:spcAft>
                <a:spcPts val="0"/>
              </a:spcAft>
              <a:buClr>
                <a:schemeClr val="dk1"/>
              </a:buClr>
              <a:buSzPts val="1800"/>
              <a:buFont typeface="Arial"/>
              <a:buNone/>
            </a:pPr>
            <a:endParaRPr sz="1800">
              <a:solidFill>
                <a:schemeClr val="lt1"/>
              </a:solidFill>
              <a:latin typeface="NTR"/>
              <a:ea typeface="NTR"/>
              <a:cs typeface="NTR"/>
              <a:sym typeface="NTR"/>
            </a:endParaRPr>
          </a:p>
          <a:p>
            <a:pPr marL="285750" marR="0" lvl="0" indent="-171450" algn="l" rtl="0">
              <a:spcBef>
                <a:spcPts val="0"/>
              </a:spcBef>
              <a:spcAft>
                <a:spcPts val="0"/>
              </a:spcAft>
              <a:buClr>
                <a:schemeClr val="dk1"/>
              </a:buClr>
              <a:buSzPts val="1800"/>
              <a:buFont typeface="Arial"/>
              <a:buNone/>
            </a:pPr>
            <a:endParaRPr sz="1800">
              <a:solidFill>
                <a:schemeClr val="lt1"/>
              </a:solidFill>
              <a:latin typeface="NTR"/>
              <a:ea typeface="NTR"/>
              <a:cs typeface="NTR"/>
              <a:sym typeface="NTR"/>
            </a:endParaRPr>
          </a:p>
          <a:p>
            <a:pPr marL="285750" marR="0" lvl="0" indent="-171450" algn="l" rtl="0">
              <a:spcBef>
                <a:spcPts val="0"/>
              </a:spcBef>
              <a:spcAft>
                <a:spcPts val="0"/>
              </a:spcAft>
              <a:buClr>
                <a:schemeClr val="dk1"/>
              </a:buClr>
              <a:buSzPts val="1800"/>
              <a:buFont typeface="Arial"/>
              <a:buNone/>
            </a:pPr>
            <a:endParaRPr sz="1800">
              <a:solidFill>
                <a:schemeClr val="lt1"/>
              </a:solidFill>
              <a:latin typeface="NTR"/>
              <a:ea typeface="NTR"/>
              <a:cs typeface="NTR"/>
              <a:sym typeface="NTR"/>
            </a:endParaRPr>
          </a:p>
          <a:p>
            <a:pPr marL="285750" marR="0" lvl="0" indent="-171450" algn="l" rtl="0">
              <a:spcBef>
                <a:spcPts val="0"/>
              </a:spcBef>
              <a:spcAft>
                <a:spcPts val="0"/>
              </a:spcAft>
              <a:buClr>
                <a:schemeClr val="dk1"/>
              </a:buClr>
              <a:buSzPts val="1800"/>
              <a:buFont typeface="Arial"/>
              <a:buNone/>
            </a:pPr>
            <a:endParaRPr sz="1800">
              <a:solidFill>
                <a:schemeClr val="lt1"/>
              </a:solidFill>
              <a:latin typeface="NTR"/>
              <a:ea typeface="NTR"/>
              <a:cs typeface="NTR"/>
              <a:sym typeface="NTR"/>
            </a:endParaRPr>
          </a:p>
          <a:p>
            <a:pPr marL="285750" marR="0" lvl="0" indent="-171450" algn="l" rtl="0">
              <a:spcBef>
                <a:spcPts val="0"/>
              </a:spcBef>
              <a:spcAft>
                <a:spcPts val="0"/>
              </a:spcAft>
              <a:buClr>
                <a:schemeClr val="dk1"/>
              </a:buClr>
              <a:buSzPts val="1800"/>
              <a:buFont typeface="Arial"/>
              <a:buNone/>
            </a:pPr>
            <a:endParaRPr sz="1800">
              <a:solidFill>
                <a:schemeClr val="lt1"/>
              </a:solidFill>
              <a:latin typeface="NTR"/>
              <a:ea typeface="NTR"/>
              <a:cs typeface="NTR"/>
              <a:sym typeface="NTR"/>
            </a:endParaRPr>
          </a:p>
          <a:p>
            <a:pPr marL="285750" marR="0" lvl="0" indent="-171450" algn="l" rtl="0">
              <a:spcBef>
                <a:spcPts val="0"/>
              </a:spcBef>
              <a:spcAft>
                <a:spcPts val="0"/>
              </a:spcAft>
              <a:buClr>
                <a:schemeClr val="dk1"/>
              </a:buClr>
              <a:buSzPts val="1800"/>
              <a:buFont typeface="Arial"/>
              <a:buNone/>
            </a:pPr>
            <a:endParaRPr sz="1800">
              <a:solidFill>
                <a:schemeClr val="lt1"/>
              </a:solidFill>
              <a:latin typeface="NTR"/>
              <a:ea typeface="NTR"/>
              <a:cs typeface="NTR"/>
              <a:sym typeface="NTR"/>
            </a:endParaRPr>
          </a:p>
          <a:p>
            <a:pPr marL="285750" marR="0" lvl="0" indent="-171450" algn="l" rtl="0">
              <a:spcBef>
                <a:spcPts val="0"/>
              </a:spcBef>
              <a:spcAft>
                <a:spcPts val="0"/>
              </a:spcAft>
              <a:buClr>
                <a:schemeClr val="dk1"/>
              </a:buClr>
              <a:buSzPts val="1800"/>
              <a:buFont typeface="Arial"/>
              <a:buNone/>
            </a:pPr>
            <a:endParaRPr sz="1800">
              <a:solidFill>
                <a:schemeClr val="lt1"/>
              </a:solidFill>
              <a:latin typeface="NTR"/>
              <a:ea typeface="NTR"/>
              <a:cs typeface="NTR"/>
              <a:sym typeface="NTR"/>
            </a:endParaRPr>
          </a:p>
        </p:txBody>
      </p:sp>
      <p:sp>
        <p:nvSpPr>
          <p:cNvPr id="91" name="Google Shape;91;p13"/>
          <p:cNvSpPr/>
          <p:nvPr/>
        </p:nvSpPr>
        <p:spPr>
          <a:xfrm>
            <a:off x="1447800" y="2819400"/>
            <a:ext cx="6477000" cy="152400"/>
          </a:xfrm>
          <a:prstGeom prst="mathMinus">
            <a:avLst>
              <a:gd name="adj1" fmla="val 23520"/>
            </a:avLst>
          </a:prstGeom>
          <a:solidFill>
            <a:schemeClr val="accent1"/>
          </a:solid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14"/>
          <p:cNvSpPr txBox="1">
            <a:spLocks noGrp="1"/>
          </p:cNvSpPr>
          <p:nvPr>
            <p:ph type="title"/>
          </p:nvPr>
        </p:nvSpPr>
        <p:spPr>
          <a:xfrm>
            <a:off x="457200" y="152400"/>
            <a:ext cx="8229600" cy="715962"/>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lt1"/>
              </a:buClr>
              <a:buSzPts val="5400"/>
              <a:buFont typeface="Arial"/>
              <a:buNone/>
            </a:pPr>
            <a:r>
              <a:rPr lang="en-GB" sz="5400">
                <a:latin typeface="Arial"/>
                <a:ea typeface="Arial"/>
                <a:cs typeface="Arial"/>
                <a:sym typeface="Arial"/>
              </a:rPr>
              <a:t>Our Values</a:t>
            </a:r>
            <a:endParaRPr/>
          </a:p>
        </p:txBody>
      </p:sp>
      <p:sp>
        <p:nvSpPr>
          <p:cNvPr id="98" name="Google Shape;98;p14" descr="http://www.moxa.com/Innovation/images/DT-diagram.jpg"/>
          <p:cNvSpPr/>
          <p:nvPr/>
        </p:nvSpPr>
        <p:spPr>
          <a:xfrm>
            <a:off x="63500" y="-136525"/>
            <a:ext cx="304800" cy="3048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9" name="Google Shape;99;p14"/>
          <p:cNvSpPr/>
          <p:nvPr/>
        </p:nvSpPr>
        <p:spPr>
          <a:xfrm>
            <a:off x="533401" y="2420075"/>
            <a:ext cx="3657600" cy="375549"/>
          </a:xfrm>
          <a:prstGeom prst="rect">
            <a:avLst/>
          </a:prstGeom>
          <a:noFill/>
          <a:ln>
            <a:noFill/>
          </a:ln>
        </p:spPr>
        <p:txBody>
          <a:bodyPr spcFirstLastPara="1" wrap="square" lIns="91425" tIns="0" rIns="91425" bIns="0" anchor="t" anchorCtr="0">
            <a:noAutofit/>
          </a:bodyPr>
          <a:lstStyle/>
          <a:p>
            <a:pPr marL="0" marR="0" lvl="0" indent="0" algn="just" rtl="0">
              <a:lnSpc>
                <a:spcPct val="150000"/>
              </a:lnSpc>
              <a:spcBef>
                <a:spcPts val="0"/>
              </a:spcBef>
              <a:spcAft>
                <a:spcPts val="0"/>
              </a:spcAft>
              <a:buNone/>
            </a:pPr>
            <a:endParaRPr sz="2000" b="0" u="none" strike="noStrike" cap="none">
              <a:solidFill>
                <a:schemeClr val="lt1"/>
              </a:solidFill>
              <a:latin typeface="Arial"/>
              <a:ea typeface="Arial"/>
              <a:cs typeface="Arial"/>
              <a:sym typeface="Arial"/>
            </a:endParaRPr>
          </a:p>
        </p:txBody>
      </p:sp>
      <p:pic>
        <p:nvPicPr>
          <p:cNvPr id="100" name="Google Shape;100;p14" descr="A picture containing text, monitor, screen, television&#10;&#10;Description automatically generated"/>
          <p:cNvPicPr preferRelativeResize="0"/>
          <p:nvPr/>
        </p:nvPicPr>
        <p:blipFill rotWithShape="1">
          <a:blip r:embed="rId3">
            <a:alphaModFix/>
          </a:blip>
          <a:srcRect/>
          <a:stretch/>
        </p:blipFill>
        <p:spPr>
          <a:xfrm>
            <a:off x="452582" y="868362"/>
            <a:ext cx="8044693" cy="5033081"/>
          </a:xfrm>
          <a:prstGeom prst="rect">
            <a:avLst/>
          </a:prstGeom>
          <a:noFill/>
          <a:ln>
            <a:noFill/>
          </a:ln>
        </p:spPr>
      </p:pic>
      <p:sp>
        <p:nvSpPr>
          <p:cNvPr id="101" name="Google Shape;101;p14"/>
          <p:cNvSpPr txBox="1"/>
          <p:nvPr/>
        </p:nvSpPr>
        <p:spPr>
          <a:xfrm>
            <a:off x="3276600" y="1828800"/>
            <a:ext cx="4572000" cy="240065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5000">
                <a:solidFill>
                  <a:schemeClr val="lt1"/>
                </a:solidFill>
                <a:latin typeface="Calibri"/>
                <a:ea typeface="Calibri"/>
                <a:cs typeface="Calibri"/>
                <a:sym typeface="Calibri"/>
              </a:rPr>
              <a:t>Honesty</a:t>
            </a:r>
            <a:endParaRPr/>
          </a:p>
          <a:p>
            <a:pPr marL="0" marR="0" lvl="0" indent="0" algn="l" rtl="0">
              <a:spcBef>
                <a:spcPts val="0"/>
              </a:spcBef>
              <a:spcAft>
                <a:spcPts val="0"/>
              </a:spcAft>
              <a:buNone/>
            </a:pPr>
            <a:r>
              <a:rPr lang="en-GB" sz="5000">
                <a:solidFill>
                  <a:schemeClr val="lt1"/>
                </a:solidFill>
                <a:latin typeface="Calibri"/>
                <a:ea typeface="Calibri"/>
                <a:cs typeface="Calibri"/>
                <a:sym typeface="Calibri"/>
              </a:rPr>
              <a:t>Kindness</a:t>
            </a:r>
            <a:endParaRPr/>
          </a:p>
          <a:p>
            <a:pPr marL="0" marR="0" lvl="0" indent="0" algn="l" rtl="0">
              <a:spcBef>
                <a:spcPts val="0"/>
              </a:spcBef>
              <a:spcAft>
                <a:spcPts val="0"/>
              </a:spcAft>
              <a:buNone/>
            </a:pPr>
            <a:r>
              <a:rPr lang="en-GB" sz="5000">
                <a:solidFill>
                  <a:schemeClr val="lt1"/>
                </a:solidFill>
                <a:latin typeface="Calibri"/>
                <a:ea typeface="Calibri"/>
                <a:cs typeface="Calibri"/>
                <a:sym typeface="Calibri"/>
              </a:rPr>
              <a:t>Respect</a:t>
            </a: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cxnSp>
        <p:nvCxnSpPr>
          <p:cNvPr id="107" name="Google Shape;107;p15"/>
          <p:cNvCxnSpPr/>
          <p:nvPr/>
        </p:nvCxnSpPr>
        <p:spPr>
          <a:xfrm rot="10800000" flipH="1">
            <a:off x="2322607" y="3555294"/>
            <a:ext cx="4724700" cy="59700"/>
          </a:xfrm>
          <a:prstGeom prst="straightConnector1">
            <a:avLst/>
          </a:prstGeom>
          <a:noFill/>
          <a:ln w="22850" cap="flat" cmpd="sng">
            <a:solidFill>
              <a:srgbClr val="F2F2F2"/>
            </a:solidFill>
            <a:prstDash val="solid"/>
            <a:round/>
            <a:headEnd type="none" w="sm" len="sm"/>
            <a:tailEnd type="none" w="sm" len="sm"/>
          </a:ln>
        </p:spPr>
      </p:cxnSp>
      <p:cxnSp>
        <p:nvCxnSpPr>
          <p:cNvPr id="108" name="Google Shape;108;p15"/>
          <p:cNvCxnSpPr/>
          <p:nvPr/>
        </p:nvCxnSpPr>
        <p:spPr>
          <a:xfrm>
            <a:off x="4583910" y="2438400"/>
            <a:ext cx="0" cy="2895601"/>
          </a:xfrm>
          <a:prstGeom prst="straightConnector1">
            <a:avLst/>
          </a:prstGeom>
          <a:noFill/>
          <a:ln w="22850" cap="flat" cmpd="sng">
            <a:solidFill>
              <a:srgbClr val="F2F2F2"/>
            </a:solidFill>
            <a:prstDash val="solid"/>
            <a:round/>
            <a:headEnd type="none" w="sm" len="sm"/>
            <a:tailEnd type="none" w="sm" len="sm"/>
          </a:ln>
        </p:spPr>
      </p:cxnSp>
      <p:sp>
        <p:nvSpPr>
          <p:cNvPr id="109" name="Google Shape;109;p15"/>
          <p:cNvSpPr txBox="1">
            <a:spLocks noGrp="1"/>
          </p:cNvSpPr>
          <p:nvPr>
            <p:ph type="title"/>
          </p:nvPr>
        </p:nvSpPr>
        <p:spPr>
          <a:xfrm>
            <a:off x="457200" y="152400"/>
            <a:ext cx="8229600" cy="715962"/>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Clr>
                <a:schemeClr val="lt1"/>
              </a:buClr>
              <a:buSzPts val="4400"/>
              <a:buFont typeface="Arial"/>
              <a:buNone/>
            </a:pPr>
            <a:r>
              <a:rPr lang="en-GB" sz="4400">
                <a:latin typeface="Arial"/>
                <a:ea typeface="Arial"/>
                <a:cs typeface="Arial"/>
                <a:sym typeface="Arial"/>
              </a:rPr>
              <a:t>The Early Years Foundation Stage</a:t>
            </a:r>
            <a:endParaRPr/>
          </a:p>
        </p:txBody>
      </p:sp>
      <p:sp>
        <p:nvSpPr>
          <p:cNvPr id="110" name="Google Shape;110;p15" descr="http://www.moxa.com/Innovation/images/DT-diagram.jpg"/>
          <p:cNvSpPr/>
          <p:nvPr/>
        </p:nvSpPr>
        <p:spPr>
          <a:xfrm>
            <a:off x="63500" y="-136525"/>
            <a:ext cx="304800" cy="3048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nvGrpSpPr>
          <p:cNvPr id="111" name="Google Shape;111;p15"/>
          <p:cNvGrpSpPr/>
          <p:nvPr/>
        </p:nvGrpSpPr>
        <p:grpSpPr>
          <a:xfrm>
            <a:off x="3458205" y="3104089"/>
            <a:ext cx="2104842" cy="1441986"/>
            <a:chOff x="3835760" y="3104089"/>
            <a:chExt cx="1498240" cy="1441986"/>
          </a:xfrm>
        </p:grpSpPr>
        <p:sp>
          <p:nvSpPr>
            <p:cNvPr id="112" name="Google Shape;112;p15"/>
            <p:cNvSpPr/>
            <p:nvPr/>
          </p:nvSpPr>
          <p:spPr>
            <a:xfrm rot="-887">
              <a:off x="3835946" y="3104282"/>
              <a:ext cx="1497868" cy="1441600"/>
            </a:xfrm>
            <a:custGeom>
              <a:avLst/>
              <a:gdLst/>
              <a:ahLst/>
              <a:cxnLst/>
              <a:rect l="l" t="t" r="r" b="b"/>
              <a:pathLst>
                <a:path w="1320066" h="1263844" extrusionOk="0">
                  <a:moveTo>
                    <a:pt x="31250" y="0"/>
                  </a:moveTo>
                  <a:lnTo>
                    <a:pt x="1313313" y="20567"/>
                  </a:lnTo>
                  <a:cubicBezTo>
                    <a:pt x="1315242" y="429048"/>
                    <a:pt x="1291435" y="859628"/>
                    <a:pt x="1320066" y="1233129"/>
                  </a:cubicBezTo>
                  <a:cubicBezTo>
                    <a:pt x="665493" y="1279400"/>
                    <a:pt x="439867" y="1259391"/>
                    <a:pt x="0" y="1260343"/>
                  </a:cubicBezTo>
                  <a:lnTo>
                    <a:pt x="31250" y="0"/>
                  </a:lnTo>
                  <a:close/>
                </a:path>
              </a:pathLst>
            </a:custGeom>
            <a:gradFill>
              <a:gsLst>
                <a:gs pos="0">
                  <a:srgbClr val="F6EBB6"/>
                </a:gs>
                <a:gs pos="100000">
                  <a:srgbClr val="F0DD80"/>
                </a:gs>
              </a:gsLst>
              <a:lin ang="5400000" scaled="0"/>
            </a:gradFill>
            <a:ln>
              <a:noFill/>
            </a:ln>
            <a:effectLst>
              <a:outerShdw blurRad="38100" dist="12700" dir="5400000" sx="102000" sy="102000" algn="ctr" rotWithShape="0">
                <a:srgbClr val="000000">
                  <a:alpha val="40000"/>
                </a:srgbClr>
              </a:outerShdw>
            </a:effectLst>
          </p:spPr>
          <p:txBody>
            <a:bodyPr spcFirstLastPara="1" wrap="square" lIns="45700" tIns="45700" rIns="45700" bIns="45700" anchor="ctr" anchorCtr="0">
              <a:noAutofit/>
            </a:bodyPr>
            <a:lstStyle/>
            <a:p>
              <a:pPr marL="0" marR="0" lvl="0" indent="0" algn="ctr" rtl="0">
                <a:spcBef>
                  <a:spcPts val="0"/>
                </a:spcBef>
                <a:spcAft>
                  <a:spcPts val="0"/>
                </a:spcAft>
                <a:buNone/>
              </a:pPr>
              <a:endParaRPr sz="1200">
                <a:solidFill>
                  <a:schemeClr val="dk1"/>
                </a:solidFill>
                <a:latin typeface="Arial"/>
                <a:ea typeface="Arial"/>
                <a:cs typeface="Arial"/>
                <a:sym typeface="Arial"/>
              </a:endParaRPr>
            </a:p>
          </p:txBody>
        </p:sp>
        <p:sp>
          <p:nvSpPr>
            <p:cNvPr id="113" name="Google Shape;113;p15"/>
            <p:cNvSpPr/>
            <p:nvPr/>
          </p:nvSpPr>
          <p:spPr>
            <a:xfrm rot="-887">
              <a:off x="3909824" y="3468295"/>
              <a:ext cx="1347900" cy="707886"/>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2000">
                  <a:solidFill>
                    <a:srgbClr val="0C0C0C"/>
                  </a:solidFill>
                  <a:latin typeface="Arial"/>
                  <a:ea typeface="Arial"/>
                  <a:cs typeface="Arial"/>
                  <a:sym typeface="Arial"/>
                </a:rPr>
                <a:t>Physical Development</a:t>
              </a:r>
              <a:endParaRPr/>
            </a:p>
          </p:txBody>
        </p:sp>
        <p:grpSp>
          <p:nvGrpSpPr>
            <p:cNvPr id="114" name="Google Shape;114;p15"/>
            <p:cNvGrpSpPr/>
            <p:nvPr/>
          </p:nvGrpSpPr>
          <p:grpSpPr>
            <a:xfrm rot="-887">
              <a:off x="4509106" y="3113868"/>
              <a:ext cx="203264" cy="205359"/>
              <a:chOff x="4917745" y="2235200"/>
              <a:chExt cx="2584952" cy="2489199"/>
            </a:xfrm>
          </p:grpSpPr>
          <p:sp>
            <p:nvSpPr>
              <p:cNvPr id="115" name="Google Shape;115;p15"/>
              <p:cNvSpPr/>
              <p:nvPr/>
            </p:nvSpPr>
            <p:spPr>
              <a:xfrm>
                <a:off x="4917745" y="2429067"/>
                <a:ext cx="2295331" cy="2295332"/>
              </a:xfrm>
              <a:prstGeom prst="ellipse">
                <a:avLst/>
              </a:prstGeom>
              <a:solidFill>
                <a:srgbClr val="E36C09"/>
              </a:solidFill>
              <a:ln>
                <a:noFill/>
              </a:ln>
              <a:effectLst>
                <a:outerShdw blurRad="50800" dist="25400" dir="8100000" algn="tr" rotWithShape="0">
                  <a:srgbClr val="000000">
                    <a:alpha val="4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116" name="Google Shape;116;p15"/>
              <p:cNvSpPr/>
              <p:nvPr/>
            </p:nvSpPr>
            <p:spPr>
              <a:xfrm>
                <a:off x="5484130" y="2913213"/>
                <a:ext cx="1253454" cy="1253453"/>
              </a:xfrm>
              <a:prstGeom prst="ellipse">
                <a:avLst/>
              </a:prstGeom>
              <a:solidFill>
                <a:srgbClr val="974806"/>
              </a:solidFill>
              <a:ln>
                <a:noFill/>
              </a:ln>
              <a:effectLst>
                <a:outerShdw blurRad="50800" dist="25400" dir="8100000" algn="tr" rotWithShape="0">
                  <a:srgbClr val="000000">
                    <a:alpha val="4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117" name="Google Shape;117;p15"/>
              <p:cNvSpPr/>
              <p:nvPr/>
            </p:nvSpPr>
            <p:spPr>
              <a:xfrm>
                <a:off x="5972471" y="2235200"/>
                <a:ext cx="1530226" cy="1530226"/>
              </a:xfrm>
              <a:prstGeom prst="ellipse">
                <a:avLst/>
              </a:prstGeom>
              <a:solidFill>
                <a:srgbClr val="E36C09"/>
              </a:solidFill>
              <a:ln>
                <a:noFill/>
              </a:ln>
              <a:effectLst>
                <a:outerShdw blurRad="50800" dist="25400" dir="8100000" algn="tr" rotWithShape="0">
                  <a:srgbClr val="000000">
                    <a:alpha val="4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grpSp>
      </p:grpSp>
      <p:grpSp>
        <p:nvGrpSpPr>
          <p:cNvPr id="118" name="Google Shape;118;p15"/>
          <p:cNvGrpSpPr/>
          <p:nvPr/>
        </p:nvGrpSpPr>
        <p:grpSpPr>
          <a:xfrm>
            <a:off x="3458391" y="1142807"/>
            <a:ext cx="2104470" cy="1441986"/>
            <a:chOff x="3835760" y="3104089"/>
            <a:chExt cx="1498240" cy="1441986"/>
          </a:xfrm>
        </p:grpSpPr>
        <p:sp>
          <p:nvSpPr>
            <p:cNvPr id="119" name="Google Shape;119;p15"/>
            <p:cNvSpPr/>
            <p:nvPr/>
          </p:nvSpPr>
          <p:spPr>
            <a:xfrm rot="-887">
              <a:off x="3835946" y="3104282"/>
              <a:ext cx="1497868" cy="1441600"/>
            </a:xfrm>
            <a:custGeom>
              <a:avLst/>
              <a:gdLst/>
              <a:ahLst/>
              <a:cxnLst/>
              <a:rect l="l" t="t" r="r" b="b"/>
              <a:pathLst>
                <a:path w="1320066" h="1263844" extrusionOk="0">
                  <a:moveTo>
                    <a:pt x="31250" y="0"/>
                  </a:moveTo>
                  <a:lnTo>
                    <a:pt x="1313313" y="20567"/>
                  </a:lnTo>
                  <a:cubicBezTo>
                    <a:pt x="1315242" y="429048"/>
                    <a:pt x="1291435" y="859628"/>
                    <a:pt x="1320066" y="1233129"/>
                  </a:cubicBezTo>
                  <a:cubicBezTo>
                    <a:pt x="665493" y="1279400"/>
                    <a:pt x="439867" y="1259391"/>
                    <a:pt x="0" y="1260343"/>
                  </a:cubicBezTo>
                  <a:lnTo>
                    <a:pt x="31250" y="0"/>
                  </a:lnTo>
                  <a:close/>
                </a:path>
              </a:pathLst>
            </a:custGeom>
            <a:gradFill>
              <a:gsLst>
                <a:gs pos="0">
                  <a:srgbClr val="F6EBB6"/>
                </a:gs>
                <a:gs pos="100000">
                  <a:srgbClr val="F0DD80"/>
                </a:gs>
              </a:gsLst>
              <a:lin ang="5400000" scaled="0"/>
            </a:gradFill>
            <a:ln>
              <a:noFill/>
            </a:ln>
            <a:effectLst>
              <a:outerShdw blurRad="38100" dist="12700" dir="5400000" sx="102000" sy="102000" algn="ctr" rotWithShape="0">
                <a:srgbClr val="000000">
                  <a:alpha val="40000"/>
                </a:srgbClr>
              </a:outerShdw>
            </a:effectLst>
          </p:spPr>
          <p:txBody>
            <a:bodyPr spcFirstLastPara="1" wrap="square" lIns="45700" tIns="45700" rIns="45700" bIns="45700" anchor="ctr" anchorCtr="0">
              <a:noAutofit/>
            </a:bodyPr>
            <a:lstStyle/>
            <a:p>
              <a:pPr marL="0" marR="0" lvl="0" indent="0" algn="ctr" rtl="0">
                <a:spcBef>
                  <a:spcPts val="0"/>
                </a:spcBef>
                <a:spcAft>
                  <a:spcPts val="0"/>
                </a:spcAft>
                <a:buNone/>
              </a:pPr>
              <a:endParaRPr sz="1200">
                <a:solidFill>
                  <a:schemeClr val="dk1"/>
                </a:solidFill>
                <a:latin typeface="Arial"/>
                <a:ea typeface="Arial"/>
                <a:cs typeface="Arial"/>
                <a:sym typeface="Arial"/>
              </a:endParaRPr>
            </a:p>
          </p:txBody>
        </p:sp>
        <p:sp>
          <p:nvSpPr>
            <p:cNvPr id="120" name="Google Shape;120;p15"/>
            <p:cNvSpPr/>
            <p:nvPr/>
          </p:nvSpPr>
          <p:spPr>
            <a:xfrm rot="-887">
              <a:off x="3909824" y="3468285"/>
              <a:ext cx="1406024" cy="707886"/>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2000">
                  <a:solidFill>
                    <a:srgbClr val="0C0C0C"/>
                  </a:solidFill>
                  <a:latin typeface="Arial"/>
                  <a:ea typeface="Arial"/>
                  <a:cs typeface="Arial"/>
                  <a:sym typeface="Arial"/>
                </a:rPr>
                <a:t>Communication and Language</a:t>
              </a:r>
              <a:endParaRPr/>
            </a:p>
          </p:txBody>
        </p:sp>
        <p:grpSp>
          <p:nvGrpSpPr>
            <p:cNvPr id="121" name="Google Shape;121;p15"/>
            <p:cNvGrpSpPr/>
            <p:nvPr/>
          </p:nvGrpSpPr>
          <p:grpSpPr>
            <a:xfrm rot="-887">
              <a:off x="4509106" y="3113868"/>
              <a:ext cx="203264" cy="205359"/>
              <a:chOff x="4917745" y="2235200"/>
              <a:chExt cx="2584952" cy="2489199"/>
            </a:xfrm>
          </p:grpSpPr>
          <p:sp>
            <p:nvSpPr>
              <p:cNvPr id="122" name="Google Shape;122;p15"/>
              <p:cNvSpPr/>
              <p:nvPr/>
            </p:nvSpPr>
            <p:spPr>
              <a:xfrm>
                <a:off x="4917745" y="2429067"/>
                <a:ext cx="2295331" cy="2295332"/>
              </a:xfrm>
              <a:prstGeom prst="ellipse">
                <a:avLst/>
              </a:prstGeom>
              <a:solidFill>
                <a:srgbClr val="E36C09"/>
              </a:solidFill>
              <a:ln>
                <a:noFill/>
              </a:ln>
              <a:effectLst>
                <a:outerShdw blurRad="50800" dist="25400" dir="8100000" algn="tr" rotWithShape="0">
                  <a:srgbClr val="000000">
                    <a:alpha val="4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123" name="Google Shape;123;p15"/>
              <p:cNvSpPr/>
              <p:nvPr/>
            </p:nvSpPr>
            <p:spPr>
              <a:xfrm>
                <a:off x="5484130" y="2913213"/>
                <a:ext cx="1253454" cy="1253453"/>
              </a:xfrm>
              <a:prstGeom prst="ellipse">
                <a:avLst/>
              </a:prstGeom>
              <a:solidFill>
                <a:srgbClr val="974806"/>
              </a:solidFill>
              <a:ln>
                <a:noFill/>
              </a:ln>
              <a:effectLst>
                <a:outerShdw blurRad="50800" dist="25400" dir="8100000" algn="tr" rotWithShape="0">
                  <a:srgbClr val="000000">
                    <a:alpha val="4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124" name="Google Shape;124;p15"/>
              <p:cNvSpPr/>
              <p:nvPr/>
            </p:nvSpPr>
            <p:spPr>
              <a:xfrm>
                <a:off x="5972471" y="2235200"/>
                <a:ext cx="1530226" cy="1530226"/>
              </a:xfrm>
              <a:prstGeom prst="ellipse">
                <a:avLst/>
              </a:prstGeom>
              <a:solidFill>
                <a:srgbClr val="E36C09"/>
              </a:solidFill>
              <a:ln>
                <a:noFill/>
              </a:ln>
              <a:effectLst>
                <a:outerShdw blurRad="50800" dist="25400" dir="8100000" algn="tr" rotWithShape="0">
                  <a:srgbClr val="000000">
                    <a:alpha val="4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grpSp>
      </p:grpSp>
      <p:grpSp>
        <p:nvGrpSpPr>
          <p:cNvPr id="125" name="Google Shape;125;p15"/>
          <p:cNvGrpSpPr/>
          <p:nvPr/>
        </p:nvGrpSpPr>
        <p:grpSpPr>
          <a:xfrm>
            <a:off x="6705414" y="3047807"/>
            <a:ext cx="1498240" cy="1441986"/>
            <a:chOff x="3835760" y="3104089"/>
            <a:chExt cx="1498240" cy="1441986"/>
          </a:xfrm>
        </p:grpSpPr>
        <p:sp>
          <p:nvSpPr>
            <p:cNvPr id="126" name="Google Shape;126;p15"/>
            <p:cNvSpPr/>
            <p:nvPr/>
          </p:nvSpPr>
          <p:spPr>
            <a:xfrm rot="-887">
              <a:off x="3835946" y="3104282"/>
              <a:ext cx="1497868" cy="1441600"/>
            </a:xfrm>
            <a:custGeom>
              <a:avLst/>
              <a:gdLst/>
              <a:ahLst/>
              <a:cxnLst/>
              <a:rect l="l" t="t" r="r" b="b"/>
              <a:pathLst>
                <a:path w="1320066" h="1263844" extrusionOk="0">
                  <a:moveTo>
                    <a:pt x="31250" y="0"/>
                  </a:moveTo>
                  <a:lnTo>
                    <a:pt x="1313313" y="20567"/>
                  </a:lnTo>
                  <a:cubicBezTo>
                    <a:pt x="1315242" y="429048"/>
                    <a:pt x="1291435" y="859628"/>
                    <a:pt x="1320066" y="1233129"/>
                  </a:cubicBezTo>
                  <a:cubicBezTo>
                    <a:pt x="665493" y="1279400"/>
                    <a:pt x="439867" y="1259391"/>
                    <a:pt x="0" y="1260343"/>
                  </a:cubicBezTo>
                  <a:lnTo>
                    <a:pt x="31250" y="0"/>
                  </a:lnTo>
                  <a:close/>
                </a:path>
              </a:pathLst>
            </a:custGeom>
            <a:gradFill>
              <a:gsLst>
                <a:gs pos="0">
                  <a:srgbClr val="F6EBB6"/>
                </a:gs>
                <a:gs pos="100000">
                  <a:srgbClr val="F0DD80"/>
                </a:gs>
              </a:gsLst>
              <a:lin ang="5400000" scaled="0"/>
            </a:gradFill>
            <a:ln>
              <a:noFill/>
            </a:ln>
            <a:effectLst>
              <a:outerShdw blurRad="38100" dist="12700" dir="5400000" sx="102000" sy="102000" algn="ctr" rotWithShape="0">
                <a:srgbClr val="000000">
                  <a:alpha val="40000"/>
                </a:srgbClr>
              </a:outerShdw>
            </a:effectLst>
          </p:spPr>
          <p:txBody>
            <a:bodyPr spcFirstLastPara="1" wrap="square" lIns="45700" tIns="45700" rIns="45700" bIns="45700" anchor="ctr" anchorCtr="0">
              <a:noAutofit/>
            </a:bodyPr>
            <a:lstStyle/>
            <a:p>
              <a:pPr marL="0" marR="0" lvl="0" indent="0" algn="ctr" rtl="0">
                <a:spcBef>
                  <a:spcPts val="0"/>
                </a:spcBef>
                <a:spcAft>
                  <a:spcPts val="0"/>
                </a:spcAft>
                <a:buNone/>
              </a:pPr>
              <a:endParaRPr sz="1200">
                <a:solidFill>
                  <a:schemeClr val="dk1"/>
                </a:solidFill>
                <a:latin typeface="Arial"/>
                <a:ea typeface="Arial"/>
                <a:cs typeface="Arial"/>
                <a:sym typeface="Arial"/>
              </a:endParaRPr>
            </a:p>
          </p:txBody>
        </p:sp>
        <p:sp>
          <p:nvSpPr>
            <p:cNvPr id="127" name="Google Shape;127;p15"/>
            <p:cNvSpPr/>
            <p:nvPr/>
          </p:nvSpPr>
          <p:spPr>
            <a:xfrm rot="-887">
              <a:off x="3909824" y="3622183"/>
              <a:ext cx="1347900" cy="40011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2000">
                  <a:solidFill>
                    <a:srgbClr val="0C0C0C"/>
                  </a:solidFill>
                  <a:latin typeface="Arial"/>
                  <a:ea typeface="Arial"/>
                  <a:cs typeface="Arial"/>
                  <a:sym typeface="Arial"/>
                </a:rPr>
                <a:t>Literacy</a:t>
              </a:r>
              <a:endParaRPr/>
            </a:p>
          </p:txBody>
        </p:sp>
        <p:grpSp>
          <p:nvGrpSpPr>
            <p:cNvPr id="128" name="Google Shape;128;p15"/>
            <p:cNvGrpSpPr/>
            <p:nvPr/>
          </p:nvGrpSpPr>
          <p:grpSpPr>
            <a:xfrm rot="-887">
              <a:off x="4509106" y="3113868"/>
              <a:ext cx="203264" cy="205359"/>
              <a:chOff x="4917745" y="2235200"/>
              <a:chExt cx="2584952" cy="2489199"/>
            </a:xfrm>
          </p:grpSpPr>
          <p:sp>
            <p:nvSpPr>
              <p:cNvPr id="129" name="Google Shape;129;p15"/>
              <p:cNvSpPr/>
              <p:nvPr/>
            </p:nvSpPr>
            <p:spPr>
              <a:xfrm>
                <a:off x="4917745" y="2429067"/>
                <a:ext cx="2295331" cy="2295332"/>
              </a:xfrm>
              <a:prstGeom prst="ellipse">
                <a:avLst/>
              </a:prstGeom>
              <a:solidFill>
                <a:srgbClr val="E36C09"/>
              </a:solidFill>
              <a:ln>
                <a:noFill/>
              </a:ln>
              <a:effectLst>
                <a:outerShdw blurRad="50800" dist="25400" dir="8100000" algn="tr" rotWithShape="0">
                  <a:srgbClr val="000000">
                    <a:alpha val="4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130" name="Google Shape;130;p15"/>
              <p:cNvSpPr/>
              <p:nvPr/>
            </p:nvSpPr>
            <p:spPr>
              <a:xfrm>
                <a:off x="5484130" y="2913213"/>
                <a:ext cx="1253454" cy="1253453"/>
              </a:xfrm>
              <a:prstGeom prst="ellipse">
                <a:avLst/>
              </a:prstGeom>
              <a:solidFill>
                <a:srgbClr val="974806"/>
              </a:solidFill>
              <a:ln>
                <a:noFill/>
              </a:ln>
              <a:effectLst>
                <a:outerShdw blurRad="50800" dist="25400" dir="8100000" algn="tr" rotWithShape="0">
                  <a:srgbClr val="000000">
                    <a:alpha val="4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131" name="Google Shape;131;p15"/>
              <p:cNvSpPr/>
              <p:nvPr/>
            </p:nvSpPr>
            <p:spPr>
              <a:xfrm>
                <a:off x="5972471" y="2235200"/>
                <a:ext cx="1530226" cy="1530226"/>
              </a:xfrm>
              <a:prstGeom prst="ellipse">
                <a:avLst/>
              </a:prstGeom>
              <a:solidFill>
                <a:srgbClr val="E36C09"/>
              </a:solidFill>
              <a:ln>
                <a:noFill/>
              </a:ln>
              <a:effectLst>
                <a:outerShdw blurRad="50800" dist="25400" dir="8100000" algn="tr" rotWithShape="0">
                  <a:srgbClr val="000000">
                    <a:alpha val="4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grpSp>
      </p:grpSp>
      <p:grpSp>
        <p:nvGrpSpPr>
          <p:cNvPr id="132" name="Google Shape;132;p15"/>
          <p:cNvGrpSpPr/>
          <p:nvPr/>
        </p:nvGrpSpPr>
        <p:grpSpPr>
          <a:xfrm>
            <a:off x="456957" y="3044935"/>
            <a:ext cx="1955553" cy="1638772"/>
            <a:chOff x="3835760" y="3104089"/>
            <a:chExt cx="1498240" cy="1441986"/>
          </a:xfrm>
        </p:grpSpPr>
        <p:sp>
          <p:nvSpPr>
            <p:cNvPr id="133" name="Google Shape;133;p15"/>
            <p:cNvSpPr/>
            <p:nvPr/>
          </p:nvSpPr>
          <p:spPr>
            <a:xfrm rot="-887">
              <a:off x="3835946" y="3104282"/>
              <a:ext cx="1497868" cy="1441600"/>
            </a:xfrm>
            <a:custGeom>
              <a:avLst/>
              <a:gdLst/>
              <a:ahLst/>
              <a:cxnLst/>
              <a:rect l="l" t="t" r="r" b="b"/>
              <a:pathLst>
                <a:path w="1320066" h="1263844" extrusionOk="0">
                  <a:moveTo>
                    <a:pt x="31250" y="0"/>
                  </a:moveTo>
                  <a:lnTo>
                    <a:pt x="1313313" y="20567"/>
                  </a:lnTo>
                  <a:cubicBezTo>
                    <a:pt x="1315242" y="429048"/>
                    <a:pt x="1291435" y="859628"/>
                    <a:pt x="1320066" y="1233129"/>
                  </a:cubicBezTo>
                  <a:cubicBezTo>
                    <a:pt x="665493" y="1279400"/>
                    <a:pt x="439867" y="1259391"/>
                    <a:pt x="0" y="1260343"/>
                  </a:cubicBezTo>
                  <a:lnTo>
                    <a:pt x="31250" y="0"/>
                  </a:lnTo>
                  <a:close/>
                </a:path>
              </a:pathLst>
            </a:custGeom>
            <a:gradFill>
              <a:gsLst>
                <a:gs pos="0">
                  <a:srgbClr val="F6EBB6"/>
                </a:gs>
                <a:gs pos="100000">
                  <a:srgbClr val="F0DD80"/>
                </a:gs>
              </a:gsLst>
              <a:lin ang="5400000" scaled="0"/>
            </a:gradFill>
            <a:ln>
              <a:noFill/>
            </a:ln>
            <a:effectLst>
              <a:outerShdw blurRad="38100" dist="12700" dir="5400000" sx="102000" sy="102000" algn="ctr" rotWithShape="0">
                <a:srgbClr val="000000">
                  <a:alpha val="40000"/>
                </a:srgbClr>
              </a:outerShdw>
            </a:effectLst>
          </p:spPr>
          <p:txBody>
            <a:bodyPr spcFirstLastPara="1" wrap="square" lIns="45700" tIns="45700" rIns="45700" bIns="45700" anchor="ctr" anchorCtr="0">
              <a:noAutofit/>
            </a:bodyPr>
            <a:lstStyle/>
            <a:p>
              <a:pPr marL="0" marR="0" lvl="0" indent="0" algn="ctr" rtl="0">
                <a:spcBef>
                  <a:spcPts val="0"/>
                </a:spcBef>
                <a:spcAft>
                  <a:spcPts val="0"/>
                </a:spcAft>
                <a:buNone/>
              </a:pPr>
              <a:endParaRPr sz="1200">
                <a:solidFill>
                  <a:schemeClr val="dk1"/>
                </a:solidFill>
                <a:latin typeface="Arial"/>
                <a:ea typeface="Arial"/>
                <a:cs typeface="Arial"/>
                <a:sym typeface="Arial"/>
              </a:endParaRPr>
            </a:p>
          </p:txBody>
        </p:sp>
        <p:sp>
          <p:nvSpPr>
            <p:cNvPr id="134" name="Google Shape;134;p15"/>
            <p:cNvSpPr/>
            <p:nvPr/>
          </p:nvSpPr>
          <p:spPr>
            <a:xfrm rot="-887">
              <a:off x="3909824" y="3239979"/>
              <a:ext cx="1347900" cy="1164519"/>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2000">
                  <a:solidFill>
                    <a:srgbClr val="0C0C0C"/>
                  </a:solidFill>
                  <a:latin typeface="Arial"/>
                  <a:ea typeface="Arial"/>
                  <a:cs typeface="Arial"/>
                  <a:sym typeface="Arial"/>
                </a:rPr>
                <a:t>Personal, Social and Emotional </a:t>
              </a:r>
              <a:endParaRPr/>
            </a:p>
            <a:p>
              <a:pPr marL="0" marR="0" lvl="0" indent="0" algn="ctr" rtl="0">
                <a:spcBef>
                  <a:spcPts val="0"/>
                </a:spcBef>
                <a:spcAft>
                  <a:spcPts val="0"/>
                </a:spcAft>
                <a:buNone/>
              </a:pPr>
              <a:r>
                <a:rPr lang="en-GB" sz="2000">
                  <a:solidFill>
                    <a:srgbClr val="0C0C0C"/>
                  </a:solidFill>
                  <a:latin typeface="Arial"/>
                  <a:ea typeface="Arial"/>
                  <a:cs typeface="Arial"/>
                  <a:sym typeface="Arial"/>
                </a:rPr>
                <a:t>Development</a:t>
              </a:r>
              <a:endParaRPr/>
            </a:p>
          </p:txBody>
        </p:sp>
        <p:grpSp>
          <p:nvGrpSpPr>
            <p:cNvPr id="135" name="Google Shape;135;p15"/>
            <p:cNvGrpSpPr/>
            <p:nvPr/>
          </p:nvGrpSpPr>
          <p:grpSpPr>
            <a:xfrm rot="-887">
              <a:off x="4509106" y="3113868"/>
              <a:ext cx="203264" cy="205359"/>
              <a:chOff x="4917745" y="2235200"/>
              <a:chExt cx="2584952" cy="2489199"/>
            </a:xfrm>
          </p:grpSpPr>
          <p:sp>
            <p:nvSpPr>
              <p:cNvPr id="136" name="Google Shape;136;p15"/>
              <p:cNvSpPr/>
              <p:nvPr/>
            </p:nvSpPr>
            <p:spPr>
              <a:xfrm>
                <a:off x="4917745" y="2429067"/>
                <a:ext cx="2295331" cy="2295332"/>
              </a:xfrm>
              <a:prstGeom prst="ellipse">
                <a:avLst/>
              </a:prstGeom>
              <a:solidFill>
                <a:srgbClr val="E36C09"/>
              </a:solidFill>
              <a:ln>
                <a:noFill/>
              </a:ln>
              <a:effectLst>
                <a:outerShdw blurRad="50800" dist="25400" dir="8100000" algn="tr" rotWithShape="0">
                  <a:srgbClr val="000000">
                    <a:alpha val="4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137" name="Google Shape;137;p15"/>
              <p:cNvSpPr/>
              <p:nvPr/>
            </p:nvSpPr>
            <p:spPr>
              <a:xfrm>
                <a:off x="5484130" y="2913213"/>
                <a:ext cx="1253454" cy="1253453"/>
              </a:xfrm>
              <a:prstGeom prst="ellipse">
                <a:avLst/>
              </a:prstGeom>
              <a:solidFill>
                <a:srgbClr val="974806"/>
              </a:solidFill>
              <a:ln>
                <a:noFill/>
              </a:ln>
              <a:effectLst>
                <a:outerShdw blurRad="50800" dist="25400" dir="8100000" algn="tr" rotWithShape="0">
                  <a:srgbClr val="000000">
                    <a:alpha val="4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138" name="Google Shape;138;p15"/>
              <p:cNvSpPr/>
              <p:nvPr/>
            </p:nvSpPr>
            <p:spPr>
              <a:xfrm>
                <a:off x="5972471" y="2235200"/>
                <a:ext cx="1530226" cy="1530226"/>
              </a:xfrm>
              <a:prstGeom prst="ellipse">
                <a:avLst/>
              </a:prstGeom>
              <a:solidFill>
                <a:srgbClr val="E36C09"/>
              </a:solidFill>
              <a:ln>
                <a:noFill/>
              </a:ln>
              <a:effectLst>
                <a:outerShdw blurRad="50800" dist="25400" dir="8100000" algn="tr" rotWithShape="0">
                  <a:srgbClr val="000000">
                    <a:alpha val="4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grpSp>
      </p:grpSp>
      <p:grpSp>
        <p:nvGrpSpPr>
          <p:cNvPr id="139" name="Google Shape;139;p15"/>
          <p:cNvGrpSpPr/>
          <p:nvPr/>
        </p:nvGrpSpPr>
        <p:grpSpPr>
          <a:xfrm>
            <a:off x="3660538" y="5105207"/>
            <a:ext cx="1879904" cy="1441986"/>
            <a:chOff x="3835760" y="3104089"/>
            <a:chExt cx="1498240" cy="1441986"/>
          </a:xfrm>
        </p:grpSpPr>
        <p:sp>
          <p:nvSpPr>
            <p:cNvPr id="140" name="Google Shape;140;p15"/>
            <p:cNvSpPr/>
            <p:nvPr/>
          </p:nvSpPr>
          <p:spPr>
            <a:xfrm rot="-887">
              <a:off x="3835946" y="3104282"/>
              <a:ext cx="1497868" cy="1441600"/>
            </a:xfrm>
            <a:custGeom>
              <a:avLst/>
              <a:gdLst/>
              <a:ahLst/>
              <a:cxnLst/>
              <a:rect l="l" t="t" r="r" b="b"/>
              <a:pathLst>
                <a:path w="1320066" h="1263844" extrusionOk="0">
                  <a:moveTo>
                    <a:pt x="31250" y="0"/>
                  </a:moveTo>
                  <a:lnTo>
                    <a:pt x="1313313" y="20567"/>
                  </a:lnTo>
                  <a:cubicBezTo>
                    <a:pt x="1315242" y="429048"/>
                    <a:pt x="1291435" y="859628"/>
                    <a:pt x="1320066" y="1233129"/>
                  </a:cubicBezTo>
                  <a:cubicBezTo>
                    <a:pt x="665493" y="1279400"/>
                    <a:pt x="439867" y="1259391"/>
                    <a:pt x="0" y="1260343"/>
                  </a:cubicBezTo>
                  <a:lnTo>
                    <a:pt x="31250" y="0"/>
                  </a:lnTo>
                  <a:close/>
                </a:path>
              </a:pathLst>
            </a:custGeom>
            <a:gradFill>
              <a:gsLst>
                <a:gs pos="0">
                  <a:srgbClr val="F6EBB6"/>
                </a:gs>
                <a:gs pos="100000">
                  <a:srgbClr val="F0DD80"/>
                </a:gs>
              </a:gsLst>
              <a:lin ang="5400000" scaled="0"/>
            </a:gradFill>
            <a:ln>
              <a:noFill/>
            </a:ln>
            <a:effectLst>
              <a:outerShdw blurRad="38100" dist="12700" dir="5400000" sx="102000" sy="102000" algn="ctr" rotWithShape="0">
                <a:srgbClr val="000000">
                  <a:alpha val="40000"/>
                </a:srgbClr>
              </a:outerShdw>
            </a:effectLst>
          </p:spPr>
          <p:txBody>
            <a:bodyPr spcFirstLastPara="1" wrap="square" lIns="45700" tIns="45700" rIns="45700" bIns="45700" anchor="ctr" anchorCtr="0">
              <a:noAutofit/>
            </a:bodyPr>
            <a:lstStyle/>
            <a:p>
              <a:pPr marL="0" marR="0" lvl="0" indent="0" algn="ctr" rtl="0">
                <a:spcBef>
                  <a:spcPts val="0"/>
                </a:spcBef>
                <a:spcAft>
                  <a:spcPts val="0"/>
                </a:spcAft>
                <a:buNone/>
              </a:pPr>
              <a:endParaRPr sz="1200">
                <a:solidFill>
                  <a:schemeClr val="dk1"/>
                </a:solidFill>
                <a:latin typeface="Arial"/>
                <a:ea typeface="Arial"/>
                <a:cs typeface="Arial"/>
                <a:sym typeface="Arial"/>
              </a:endParaRPr>
            </a:p>
          </p:txBody>
        </p:sp>
        <p:sp>
          <p:nvSpPr>
            <p:cNvPr id="141" name="Google Shape;141;p15"/>
            <p:cNvSpPr/>
            <p:nvPr/>
          </p:nvSpPr>
          <p:spPr>
            <a:xfrm rot="-887">
              <a:off x="3910930" y="3240331"/>
              <a:ext cx="1387158" cy="1015663"/>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endParaRPr sz="2000">
                <a:solidFill>
                  <a:srgbClr val="0C0C0C"/>
                </a:solidFill>
                <a:latin typeface="Arial"/>
                <a:ea typeface="Arial"/>
                <a:cs typeface="Arial"/>
                <a:sym typeface="Arial"/>
              </a:endParaRPr>
            </a:p>
            <a:p>
              <a:pPr marL="0" marR="0" lvl="0" indent="0" algn="ctr" rtl="0">
                <a:spcBef>
                  <a:spcPts val="0"/>
                </a:spcBef>
                <a:spcAft>
                  <a:spcPts val="0"/>
                </a:spcAft>
                <a:buNone/>
              </a:pPr>
              <a:r>
                <a:rPr lang="en-GB" sz="2000">
                  <a:solidFill>
                    <a:srgbClr val="0C0C0C"/>
                  </a:solidFill>
                  <a:latin typeface="Arial"/>
                  <a:ea typeface="Arial"/>
                  <a:cs typeface="Arial"/>
                  <a:sym typeface="Arial"/>
                </a:rPr>
                <a:t>Understanding the World</a:t>
              </a:r>
              <a:endParaRPr/>
            </a:p>
          </p:txBody>
        </p:sp>
        <p:grpSp>
          <p:nvGrpSpPr>
            <p:cNvPr id="142" name="Google Shape;142;p15"/>
            <p:cNvGrpSpPr/>
            <p:nvPr/>
          </p:nvGrpSpPr>
          <p:grpSpPr>
            <a:xfrm rot="-887">
              <a:off x="4509106" y="3113868"/>
              <a:ext cx="203264" cy="205359"/>
              <a:chOff x="4917745" y="2235200"/>
              <a:chExt cx="2584952" cy="2489199"/>
            </a:xfrm>
          </p:grpSpPr>
          <p:sp>
            <p:nvSpPr>
              <p:cNvPr id="143" name="Google Shape;143;p15"/>
              <p:cNvSpPr/>
              <p:nvPr/>
            </p:nvSpPr>
            <p:spPr>
              <a:xfrm>
                <a:off x="4917745" y="2429067"/>
                <a:ext cx="2295331" cy="2295332"/>
              </a:xfrm>
              <a:prstGeom prst="ellipse">
                <a:avLst/>
              </a:prstGeom>
              <a:solidFill>
                <a:srgbClr val="E36C09"/>
              </a:solidFill>
              <a:ln>
                <a:noFill/>
              </a:ln>
              <a:effectLst>
                <a:outerShdw blurRad="50800" dist="25400" dir="8100000" algn="tr" rotWithShape="0">
                  <a:srgbClr val="000000">
                    <a:alpha val="4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144" name="Google Shape;144;p15"/>
              <p:cNvSpPr/>
              <p:nvPr/>
            </p:nvSpPr>
            <p:spPr>
              <a:xfrm>
                <a:off x="5484130" y="2913213"/>
                <a:ext cx="1253454" cy="1253453"/>
              </a:xfrm>
              <a:prstGeom prst="ellipse">
                <a:avLst/>
              </a:prstGeom>
              <a:solidFill>
                <a:srgbClr val="974806"/>
              </a:solidFill>
              <a:ln>
                <a:noFill/>
              </a:ln>
              <a:effectLst>
                <a:outerShdw blurRad="50800" dist="25400" dir="8100000" algn="tr" rotWithShape="0">
                  <a:srgbClr val="000000">
                    <a:alpha val="4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145" name="Google Shape;145;p15"/>
              <p:cNvSpPr/>
              <p:nvPr/>
            </p:nvSpPr>
            <p:spPr>
              <a:xfrm>
                <a:off x="5972471" y="2235200"/>
                <a:ext cx="1530226" cy="1530226"/>
              </a:xfrm>
              <a:prstGeom prst="ellipse">
                <a:avLst/>
              </a:prstGeom>
              <a:solidFill>
                <a:srgbClr val="E36C09"/>
              </a:solidFill>
              <a:ln>
                <a:noFill/>
              </a:ln>
              <a:effectLst>
                <a:outerShdw blurRad="50800" dist="25400" dir="8100000" algn="tr" rotWithShape="0">
                  <a:srgbClr val="000000">
                    <a:alpha val="4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grpSp>
      </p:grpSp>
      <p:grpSp>
        <p:nvGrpSpPr>
          <p:cNvPr id="146" name="Google Shape;146;p15"/>
          <p:cNvGrpSpPr/>
          <p:nvPr/>
        </p:nvGrpSpPr>
        <p:grpSpPr>
          <a:xfrm>
            <a:off x="1200312" y="5114766"/>
            <a:ext cx="1745572" cy="1441986"/>
            <a:chOff x="3835760" y="3104089"/>
            <a:chExt cx="1498240" cy="1441986"/>
          </a:xfrm>
        </p:grpSpPr>
        <p:sp>
          <p:nvSpPr>
            <p:cNvPr id="147" name="Google Shape;147;p15"/>
            <p:cNvSpPr/>
            <p:nvPr/>
          </p:nvSpPr>
          <p:spPr>
            <a:xfrm rot="-887">
              <a:off x="3835946" y="3104282"/>
              <a:ext cx="1497868" cy="1441600"/>
            </a:xfrm>
            <a:custGeom>
              <a:avLst/>
              <a:gdLst/>
              <a:ahLst/>
              <a:cxnLst/>
              <a:rect l="l" t="t" r="r" b="b"/>
              <a:pathLst>
                <a:path w="1320066" h="1263844" extrusionOk="0">
                  <a:moveTo>
                    <a:pt x="31250" y="0"/>
                  </a:moveTo>
                  <a:lnTo>
                    <a:pt x="1313313" y="20567"/>
                  </a:lnTo>
                  <a:cubicBezTo>
                    <a:pt x="1315242" y="429048"/>
                    <a:pt x="1291435" y="859628"/>
                    <a:pt x="1320066" y="1233129"/>
                  </a:cubicBezTo>
                  <a:cubicBezTo>
                    <a:pt x="665493" y="1279400"/>
                    <a:pt x="439867" y="1259391"/>
                    <a:pt x="0" y="1260343"/>
                  </a:cubicBezTo>
                  <a:lnTo>
                    <a:pt x="31250" y="0"/>
                  </a:lnTo>
                  <a:close/>
                </a:path>
              </a:pathLst>
            </a:custGeom>
            <a:gradFill>
              <a:gsLst>
                <a:gs pos="0">
                  <a:srgbClr val="F6EBB6"/>
                </a:gs>
                <a:gs pos="100000">
                  <a:srgbClr val="F0DD80"/>
                </a:gs>
              </a:gsLst>
              <a:lin ang="5400000" scaled="0"/>
            </a:gradFill>
            <a:ln>
              <a:noFill/>
            </a:ln>
            <a:effectLst>
              <a:outerShdw blurRad="38100" dist="12700" dir="5400000" sx="102000" sy="102000" algn="ctr" rotWithShape="0">
                <a:srgbClr val="000000">
                  <a:alpha val="40000"/>
                </a:srgbClr>
              </a:outerShdw>
            </a:effectLst>
          </p:spPr>
          <p:txBody>
            <a:bodyPr spcFirstLastPara="1" wrap="square" lIns="45700" tIns="45700" rIns="45700" bIns="45700" anchor="ctr" anchorCtr="0">
              <a:noAutofit/>
            </a:bodyPr>
            <a:lstStyle/>
            <a:p>
              <a:pPr marL="0" marR="0" lvl="0" indent="0" algn="ctr" rtl="0">
                <a:spcBef>
                  <a:spcPts val="0"/>
                </a:spcBef>
                <a:spcAft>
                  <a:spcPts val="0"/>
                </a:spcAft>
                <a:buNone/>
              </a:pPr>
              <a:endParaRPr sz="1200">
                <a:solidFill>
                  <a:schemeClr val="dk1"/>
                </a:solidFill>
                <a:latin typeface="Arial"/>
                <a:ea typeface="Arial"/>
                <a:cs typeface="Arial"/>
                <a:sym typeface="Arial"/>
              </a:endParaRPr>
            </a:p>
          </p:txBody>
        </p:sp>
        <p:sp>
          <p:nvSpPr>
            <p:cNvPr id="148" name="Google Shape;148;p15"/>
            <p:cNvSpPr/>
            <p:nvPr/>
          </p:nvSpPr>
          <p:spPr>
            <a:xfrm rot="-887">
              <a:off x="3909824" y="3468295"/>
              <a:ext cx="1347900" cy="707886"/>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2000">
                  <a:solidFill>
                    <a:srgbClr val="0C0C0C"/>
                  </a:solidFill>
                  <a:latin typeface="Arial"/>
                  <a:ea typeface="Arial"/>
                  <a:cs typeface="Arial"/>
                  <a:sym typeface="Arial"/>
                </a:rPr>
                <a:t>Mathematics</a:t>
              </a:r>
              <a:endParaRPr/>
            </a:p>
          </p:txBody>
        </p:sp>
        <p:grpSp>
          <p:nvGrpSpPr>
            <p:cNvPr id="149" name="Google Shape;149;p15"/>
            <p:cNvGrpSpPr/>
            <p:nvPr/>
          </p:nvGrpSpPr>
          <p:grpSpPr>
            <a:xfrm rot="-887">
              <a:off x="4509106" y="3113868"/>
              <a:ext cx="203264" cy="205359"/>
              <a:chOff x="4917745" y="2235200"/>
              <a:chExt cx="2584952" cy="2489199"/>
            </a:xfrm>
          </p:grpSpPr>
          <p:sp>
            <p:nvSpPr>
              <p:cNvPr id="150" name="Google Shape;150;p15"/>
              <p:cNvSpPr/>
              <p:nvPr/>
            </p:nvSpPr>
            <p:spPr>
              <a:xfrm>
                <a:off x="4917745" y="2429067"/>
                <a:ext cx="2295331" cy="2295332"/>
              </a:xfrm>
              <a:prstGeom prst="ellipse">
                <a:avLst/>
              </a:prstGeom>
              <a:solidFill>
                <a:srgbClr val="E36C09"/>
              </a:solidFill>
              <a:ln>
                <a:noFill/>
              </a:ln>
              <a:effectLst>
                <a:outerShdw blurRad="50800" dist="25400" dir="8100000" algn="tr" rotWithShape="0">
                  <a:srgbClr val="000000">
                    <a:alpha val="4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151" name="Google Shape;151;p15"/>
              <p:cNvSpPr/>
              <p:nvPr/>
            </p:nvSpPr>
            <p:spPr>
              <a:xfrm>
                <a:off x="5484130" y="2913213"/>
                <a:ext cx="1253454" cy="1253453"/>
              </a:xfrm>
              <a:prstGeom prst="ellipse">
                <a:avLst/>
              </a:prstGeom>
              <a:solidFill>
                <a:srgbClr val="974806"/>
              </a:solidFill>
              <a:ln>
                <a:noFill/>
              </a:ln>
              <a:effectLst>
                <a:outerShdw blurRad="50800" dist="25400" dir="8100000" algn="tr" rotWithShape="0">
                  <a:srgbClr val="000000">
                    <a:alpha val="4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152" name="Google Shape;152;p15"/>
              <p:cNvSpPr/>
              <p:nvPr/>
            </p:nvSpPr>
            <p:spPr>
              <a:xfrm>
                <a:off x="5972471" y="2235200"/>
                <a:ext cx="1530226" cy="1530226"/>
              </a:xfrm>
              <a:prstGeom prst="ellipse">
                <a:avLst/>
              </a:prstGeom>
              <a:solidFill>
                <a:srgbClr val="E36C09"/>
              </a:solidFill>
              <a:ln>
                <a:noFill/>
              </a:ln>
              <a:effectLst>
                <a:outerShdw blurRad="50800" dist="25400" dir="8100000" algn="tr" rotWithShape="0">
                  <a:srgbClr val="000000">
                    <a:alpha val="4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grpSp>
      </p:grpSp>
      <p:grpSp>
        <p:nvGrpSpPr>
          <p:cNvPr id="153" name="Google Shape;153;p15"/>
          <p:cNvGrpSpPr/>
          <p:nvPr/>
        </p:nvGrpSpPr>
        <p:grpSpPr>
          <a:xfrm>
            <a:off x="6289672" y="5111922"/>
            <a:ext cx="1498240" cy="1441986"/>
            <a:chOff x="3982932" y="3105897"/>
            <a:chExt cx="1498240" cy="1441986"/>
          </a:xfrm>
        </p:grpSpPr>
        <p:sp>
          <p:nvSpPr>
            <p:cNvPr id="154" name="Google Shape;154;p15"/>
            <p:cNvSpPr/>
            <p:nvPr/>
          </p:nvSpPr>
          <p:spPr>
            <a:xfrm rot="-887">
              <a:off x="3983118" y="3106090"/>
              <a:ext cx="1497868" cy="1441600"/>
            </a:xfrm>
            <a:custGeom>
              <a:avLst/>
              <a:gdLst/>
              <a:ahLst/>
              <a:cxnLst/>
              <a:rect l="l" t="t" r="r" b="b"/>
              <a:pathLst>
                <a:path w="1320066" h="1263844" extrusionOk="0">
                  <a:moveTo>
                    <a:pt x="31250" y="0"/>
                  </a:moveTo>
                  <a:lnTo>
                    <a:pt x="1313313" y="20567"/>
                  </a:lnTo>
                  <a:cubicBezTo>
                    <a:pt x="1315242" y="429048"/>
                    <a:pt x="1291435" y="859628"/>
                    <a:pt x="1320066" y="1233129"/>
                  </a:cubicBezTo>
                  <a:cubicBezTo>
                    <a:pt x="665493" y="1279400"/>
                    <a:pt x="439867" y="1259391"/>
                    <a:pt x="0" y="1260343"/>
                  </a:cubicBezTo>
                  <a:lnTo>
                    <a:pt x="31250" y="0"/>
                  </a:lnTo>
                  <a:close/>
                </a:path>
              </a:pathLst>
            </a:custGeom>
            <a:gradFill>
              <a:gsLst>
                <a:gs pos="0">
                  <a:srgbClr val="F6EBB6"/>
                </a:gs>
                <a:gs pos="100000">
                  <a:srgbClr val="F0DD80"/>
                </a:gs>
              </a:gsLst>
              <a:lin ang="5400000" scaled="0"/>
            </a:gradFill>
            <a:ln>
              <a:noFill/>
            </a:ln>
            <a:effectLst>
              <a:outerShdw blurRad="38100" dist="12700" dir="5400000" sx="102000" sy="102000" algn="ctr" rotWithShape="0">
                <a:srgbClr val="000000">
                  <a:alpha val="40000"/>
                </a:srgbClr>
              </a:outerShdw>
            </a:effectLst>
          </p:spPr>
          <p:txBody>
            <a:bodyPr spcFirstLastPara="1" wrap="square" lIns="45700" tIns="45700" rIns="45700" bIns="45700" anchor="ctr" anchorCtr="0">
              <a:noAutofit/>
            </a:bodyPr>
            <a:lstStyle/>
            <a:p>
              <a:pPr marL="0" marR="0" lvl="0" indent="0" algn="ctr" rtl="0">
                <a:spcBef>
                  <a:spcPts val="0"/>
                </a:spcBef>
                <a:spcAft>
                  <a:spcPts val="0"/>
                </a:spcAft>
                <a:buNone/>
              </a:pPr>
              <a:endParaRPr sz="1200">
                <a:solidFill>
                  <a:schemeClr val="dk1"/>
                </a:solidFill>
                <a:latin typeface="Arial"/>
                <a:ea typeface="Arial"/>
                <a:cs typeface="Arial"/>
                <a:sym typeface="Arial"/>
              </a:endParaRPr>
            </a:p>
          </p:txBody>
        </p:sp>
        <p:sp>
          <p:nvSpPr>
            <p:cNvPr id="155" name="Google Shape;155;p15"/>
            <p:cNvSpPr/>
            <p:nvPr/>
          </p:nvSpPr>
          <p:spPr>
            <a:xfrm rot="-887">
              <a:off x="4066542" y="3401699"/>
              <a:ext cx="1347900" cy="1015663"/>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en-GB" sz="2000">
                  <a:solidFill>
                    <a:srgbClr val="0C0C0C"/>
                  </a:solidFill>
                  <a:latin typeface="Arial"/>
                  <a:ea typeface="Arial"/>
                  <a:cs typeface="Arial"/>
                  <a:sym typeface="Arial"/>
                </a:rPr>
                <a:t>Expressive Arts and Design</a:t>
              </a:r>
              <a:endParaRPr/>
            </a:p>
          </p:txBody>
        </p:sp>
        <p:grpSp>
          <p:nvGrpSpPr>
            <p:cNvPr id="156" name="Google Shape;156;p15"/>
            <p:cNvGrpSpPr/>
            <p:nvPr/>
          </p:nvGrpSpPr>
          <p:grpSpPr>
            <a:xfrm rot="-887">
              <a:off x="4509106" y="3113868"/>
              <a:ext cx="203264" cy="205359"/>
              <a:chOff x="4917745" y="2235200"/>
              <a:chExt cx="2584952" cy="2489199"/>
            </a:xfrm>
          </p:grpSpPr>
          <p:sp>
            <p:nvSpPr>
              <p:cNvPr id="157" name="Google Shape;157;p15"/>
              <p:cNvSpPr/>
              <p:nvPr/>
            </p:nvSpPr>
            <p:spPr>
              <a:xfrm>
                <a:off x="4917745" y="2429067"/>
                <a:ext cx="2295331" cy="2295332"/>
              </a:xfrm>
              <a:prstGeom prst="ellipse">
                <a:avLst/>
              </a:prstGeom>
              <a:solidFill>
                <a:srgbClr val="E36C09"/>
              </a:solidFill>
              <a:ln>
                <a:noFill/>
              </a:ln>
              <a:effectLst>
                <a:outerShdw blurRad="50800" dist="25400" dir="8100000" algn="tr" rotWithShape="0">
                  <a:srgbClr val="000000">
                    <a:alpha val="4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158" name="Google Shape;158;p15"/>
              <p:cNvSpPr/>
              <p:nvPr/>
            </p:nvSpPr>
            <p:spPr>
              <a:xfrm>
                <a:off x="5484130" y="2913213"/>
                <a:ext cx="1253454" cy="1253453"/>
              </a:xfrm>
              <a:prstGeom prst="ellipse">
                <a:avLst/>
              </a:prstGeom>
              <a:solidFill>
                <a:srgbClr val="974806"/>
              </a:solidFill>
              <a:ln>
                <a:noFill/>
              </a:ln>
              <a:effectLst>
                <a:outerShdw blurRad="50800" dist="25400" dir="8100000" algn="tr" rotWithShape="0">
                  <a:srgbClr val="000000">
                    <a:alpha val="4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159" name="Google Shape;159;p15"/>
              <p:cNvSpPr/>
              <p:nvPr/>
            </p:nvSpPr>
            <p:spPr>
              <a:xfrm>
                <a:off x="5972471" y="2235200"/>
                <a:ext cx="1530226" cy="1530226"/>
              </a:xfrm>
              <a:prstGeom prst="ellipse">
                <a:avLst/>
              </a:prstGeom>
              <a:solidFill>
                <a:srgbClr val="E36C09"/>
              </a:solidFill>
              <a:ln>
                <a:noFill/>
              </a:ln>
              <a:effectLst>
                <a:outerShdw blurRad="50800" dist="25400" dir="8100000" algn="tr" rotWithShape="0">
                  <a:srgbClr val="000000">
                    <a:alpha val="4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grpSp>
      </p:grpSp>
      <p:cxnSp>
        <p:nvCxnSpPr>
          <p:cNvPr id="160" name="Google Shape;160;p15"/>
          <p:cNvCxnSpPr>
            <a:stCxn id="147" idx="1"/>
          </p:cNvCxnSpPr>
          <p:nvPr/>
        </p:nvCxnSpPr>
        <p:spPr>
          <a:xfrm rot="10800000" flipH="1">
            <a:off x="2936560" y="4545996"/>
            <a:ext cx="876600" cy="592200"/>
          </a:xfrm>
          <a:prstGeom prst="straightConnector1">
            <a:avLst/>
          </a:prstGeom>
          <a:noFill/>
          <a:ln w="22850" cap="flat" cmpd="sng">
            <a:solidFill>
              <a:srgbClr val="F2F2F2"/>
            </a:solidFill>
            <a:prstDash val="solid"/>
            <a:round/>
            <a:headEnd type="none" w="sm" len="sm"/>
            <a:tailEnd type="none" w="sm" len="sm"/>
          </a:ln>
        </p:spPr>
      </p:cxnSp>
      <p:cxnSp>
        <p:nvCxnSpPr>
          <p:cNvPr id="161" name="Google Shape;161;p15"/>
          <p:cNvCxnSpPr>
            <a:stCxn id="112" idx="2"/>
            <a:endCxn id="154" idx="0"/>
          </p:cNvCxnSpPr>
          <p:nvPr/>
        </p:nvCxnSpPr>
        <p:spPr>
          <a:xfrm>
            <a:off x="5562963" y="4510576"/>
            <a:ext cx="762300" cy="601800"/>
          </a:xfrm>
          <a:prstGeom prst="straightConnector1">
            <a:avLst/>
          </a:prstGeom>
          <a:noFill/>
          <a:ln w="22850" cap="flat" cmpd="sng">
            <a:solidFill>
              <a:srgbClr val="F2F2F2"/>
            </a:solidFill>
            <a:prstDash val="solid"/>
            <a:round/>
            <a:headEnd type="none" w="sm" len="sm"/>
            <a:tailEnd type="none" w="sm" len="sm"/>
          </a:ln>
        </p:spPr>
      </p:cxnSp>
      <p:sp>
        <p:nvSpPr>
          <p:cNvPr id="162" name="Google Shape;162;p15"/>
          <p:cNvSpPr txBox="1"/>
          <p:nvPr/>
        </p:nvSpPr>
        <p:spPr>
          <a:xfrm>
            <a:off x="491061" y="982752"/>
            <a:ext cx="2967591"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800">
                <a:solidFill>
                  <a:srgbClr val="92D050"/>
                </a:solidFill>
                <a:latin typeface="Arial"/>
                <a:ea typeface="Arial"/>
                <a:cs typeface="Arial"/>
                <a:sym typeface="Arial"/>
              </a:rPr>
              <a:t>There are 7</a:t>
            </a:r>
            <a:endParaRPr/>
          </a:p>
        </p:txBody>
      </p:sp>
      <p:sp>
        <p:nvSpPr>
          <p:cNvPr id="163" name="Google Shape;163;p15"/>
          <p:cNvSpPr txBox="1"/>
          <p:nvPr/>
        </p:nvSpPr>
        <p:spPr>
          <a:xfrm>
            <a:off x="5902993" y="962130"/>
            <a:ext cx="3001818" cy="156966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800">
                <a:solidFill>
                  <a:srgbClr val="92D050"/>
                </a:solidFill>
                <a:latin typeface="Arial"/>
                <a:ea typeface="Arial"/>
                <a:cs typeface="Arial"/>
                <a:sym typeface="Arial"/>
              </a:rPr>
              <a:t>areas of learning</a:t>
            </a:r>
            <a:endParaRPr sz="4800">
              <a:solidFill>
                <a:schemeClr val="dk1"/>
              </a:solidFill>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p16" descr="http://www.moxa.com/Innovation/images/DT-diagram.jpg"/>
          <p:cNvSpPr/>
          <p:nvPr/>
        </p:nvSpPr>
        <p:spPr>
          <a:xfrm>
            <a:off x="63500" y="-136525"/>
            <a:ext cx="304800" cy="3048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70" name="Google Shape;170;p16"/>
          <p:cNvSpPr/>
          <p:nvPr/>
        </p:nvSpPr>
        <p:spPr>
          <a:xfrm>
            <a:off x="533401" y="2420075"/>
            <a:ext cx="3657600" cy="375549"/>
          </a:xfrm>
          <a:prstGeom prst="rect">
            <a:avLst/>
          </a:prstGeom>
          <a:noFill/>
          <a:ln>
            <a:noFill/>
          </a:ln>
        </p:spPr>
        <p:txBody>
          <a:bodyPr spcFirstLastPara="1" wrap="square" lIns="91425" tIns="0" rIns="91425" bIns="0" anchor="t" anchorCtr="0">
            <a:noAutofit/>
          </a:bodyPr>
          <a:lstStyle/>
          <a:p>
            <a:pPr marL="0" marR="0" lvl="0" indent="0" algn="just" rtl="0">
              <a:lnSpc>
                <a:spcPct val="150000"/>
              </a:lnSpc>
              <a:spcBef>
                <a:spcPts val="0"/>
              </a:spcBef>
              <a:spcAft>
                <a:spcPts val="0"/>
              </a:spcAft>
              <a:buNone/>
            </a:pPr>
            <a:endParaRPr sz="2000" b="0" u="none" strike="noStrike" cap="none">
              <a:solidFill>
                <a:schemeClr val="lt1"/>
              </a:solidFill>
              <a:latin typeface="Arial"/>
              <a:ea typeface="Arial"/>
              <a:cs typeface="Arial"/>
              <a:sym typeface="Arial"/>
            </a:endParaRPr>
          </a:p>
        </p:txBody>
      </p:sp>
      <p:pic>
        <p:nvPicPr>
          <p:cNvPr id="171" name="Google Shape;171;p16" descr="A picture containing text, monitor, screen, television&#10;&#10;Description automatically generated"/>
          <p:cNvPicPr preferRelativeResize="0"/>
          <p:nvPr/>
        </p:nvPicPr>
        <p:blipFill rotWithShape="1">
          <a:blip r:embed="rId3">
            <a:alphaModFix/>
          </a:blip>
          <a:srcRect/>
          <a:stretch/>
        </p:blipFill>
        <p:spPr>
          <a:xfrm>
            <a:off x="452582" y="868362"/>
            <a:ext cx="8044693" cy="5033081"/>
          </a:xfrm>
          <a:prstGeom prst="rect">
            <a:avLst/>
          </a:prstGeom>
          <a:noFill/>
          <a:ln>
            <a:noFill/>
          </a:ln>
        </p:spPr>
      </p:pic>
      <p:sp>
        <p:nvSpPr>
          <p:cNvPr id="172" name="Google Shape;172;p16"/>
          <p:cNvSpPr txBox="1"/>
          <p:nvPr/>
        </p:nvSpPr>
        <p:spPr>
          <a:xfrm>
            <a:off x="1935020" y="2600072"/>
            <a:ext cx="4673600" cy="175432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5400" b="1">
                <a:solidFill>
                  <a:schemeClr val="lt1"/>
                </a:solidFill>
                <a:latin typeface="Arial"/>
                <a:ea typeface="Arial"/>
                <a:cs typeface="Arial"/>
                <a:sym typeface="Arial"/>
              </a:rPr>
              <a:t>The story so far …</a:t>
            </a:r>
            <a:endParaRPr sz="5400" b="1">
              <a:solidFill>
                <a:schemeClr val="lt1"/>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17"/>
          <p:cNvSpPr txBox="1">
            <a:spLocks noGrp="1"/>
          </p:cNvSpPr>
          <p:nvPr>
            <p:ph type="title"/>
          </p:nvPr>
        </p:nvSpPr>
        <p:spPr>
          <a:xfrm>
            <a:off x="368300" y="533400"/>
            <a:ext cx="8229600" cy="715962"/>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lt1"/>
              </a:buClr>
              <a:buSzPts val="5400"/>
              <a:buFont typeface="Arial"/>
              <a:buNone/>
            </a:pPr>
            <a:br>
              <a:rPr lang="en-GB" sz="5400">
                <a:latin typeface="Arial"/>
                <a:ea typeface="Arial"/>
                <a:cs typeface="Arial"/>
                <a:sym typeface="Arial"/>
              </a:rPr>
            </a:br>
            <a:r>
              <a:rPr lang="en-GB" sz="5400">
                <a:latin typeface="Arial"/>
                <a:ea typeface="Arial"/>
                <a:cs typeface="Arial"/>
                <a:sym typeface="Arial"/>
              </a:rPr>
              <a:t>A day in the life of a Reception Child</a:t>
            </a:r>
            <a:br>
              <a:rPr lang="en-GB" sz="5400">
                <a:latin typeface="Arial"/>
                <a:ea typeface="Arial"/>
                <a:cs typeface="Arial"/>
                <a:sym typeface="Arial"/>
              </a:rPr>
            </a:br>
            <a:endParaRPr sz="5400">
              <a:latin typeface="Arial"/>
              <a:ea typeface="Arial"/>
              <a:cs typeface="Arial"/>
              <a:sym typeface="Arial"/>
            </a:endParaRPr>
          </a:p>
        </p:txBody>
      </p:sp>
      <p:sp>
        <p:nvSpPr>
          <p:cNvPr id="179" name="Google Shape;179;p17" descr="http://www.moxa.com/Innovation/images/DT-diagram.jpg"/>
          <p:cNvSpPr/>
          <p:nvPr/>
        </p:nvSpPr>
        <p:spPr>
          <a:xfrm>
            <a:off x="63500" y="-136525"/>
            <a:ext cx="304800" cy="3048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80" name="Google Shape;180;p17"/>
          <p:cNvSpPr/>
          <p:nvPr/>
        </p:nvSpPr>
        <p:spPr>
          <a:xfrm>
            <a:off x="533401" y="2420075"/>
            <a:ext cx="3657600" cy="375549"/>
          </a:xfrm>
          <a:prstGeom prst="rect">
            <a:avLst/>
          </a:prstGeom>
          <a:noFill/>
          <a:ln>
            <a:noFill/>
          </a:ln>
        </p:spPr>
        <p:txBody>
          <a:bodyPr spcFirstLastPara="1" wrap="square" lIns="91425" tIns="0" rIns="91425" bIns="0" anchor="t" anchorCtr="0">
            <a:noAutofit/>
          </a:bodyPr>
          <a:lstStyle/>
          <a:p>
            <a:pPr marL="0" marR="0" lvl="0" indent="0" algn="just" rtl="0">
              <a:lnSpc>
                <a:spcPct val="150000"/>
              </a:lnSpc>
              <a:spcBef>
                <a:spcPts val="0"/>
              </a:spcBef>
              <a:spcAft>
                <a:spcPts val="0"/>
              </a:spcAft>
              <a:buNone/>
            </a:pPr>
            <a:endParaRPr sz="2000" b="0" u="none" strike="noStrike" cap="none">
              <a:solidFill>
                <a:schemeClr val="lt1"/>
              </a:solidFill>
              <a:latin typeface="Arial"/>
              <a:ea typeface="Arial"/>
              <a:cs typeface="Arial"/>
              <a:sym typeface="Arial"/>
            </a:endParaRPr>
          </a:p>
        </p:txBody>
      </p:sp>
      <p:sp>
        <p:nvSpPr>
          <p:cNvPr id="181" name="Google Shape;181;p17"/>
          <p:cNvSpPr txBox="1"/>
          <p:nvPr/>
        </p:nvSpPr>
        <p:spPr>
          <a:xfrm>
            <a:off x="2235200" y="3443117"/>
            <a:ext cx="4673600" cy="181588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endParaRPr sz="2800">
              <a:solidFill>
                <a:schemeClr val="lt1"/>
              </a:solidFill>
              <a:latin typeface="Calibri"/>
              <a:ea typeface="Calibri"/>
              <a:cs typeface="Calibri"/>
              <a:sym typeface="Calibri"/>
            </a:endParaRPr>
          </a:p>
          <a:p>
            <a:pPr marL="0" marR="0" lvl="0" indent="0" algn="ctr" rtl="0">
              <a:spcBef>
                <a:spcPts val="0"/>
              </a:spcBef>
              <a:spcAft>
                <a:spcPts val="0"/>
              </a:spcAft>
              <a:buNone/>
            </a:pPr>
            <a:endParaRPr sz="2800">
              <a:solidFill>
                <a:schemeClr val="lt1"/>
              </a:solidFill>
              <a:latin typeface="Calibri"/>
              <a:ea typeface="Calibri"/>
              <a:cs typeface="Calibri"/>
              <a:sym typeface="Calibri"/>
            </a:endParaRPr>
          </a:p>
          <a:p>
            <a:pPr marL="0" marR="0" lvl="0" indent="0" algn="ctr" rtl="0">
              <a:spcBef>
                <a:spcPts val="0"/>
              </a:spcBef>
              <a:spcAft>
                <a:spcPts val="0"/>
              </a:spcAft>
              <a:buNone/>
            </a:pPr>
            <a:endParaRPr sz="2800">
              <a:solidFill>
                <a:schemeClr val="lt1"/>
              </a:solidFill>
              <a:latin typeface="Calibri"/>
              <a:ea typeface="Calibri"/>
              <a:cs typeface="Calibri"/>
              <a:sym typeface="Calibri"/>
            </a:endParaRPr>
          </a:p>
          <a:p>
            <a:pPr marL="0" marR="0" lvl="0" indent="0" algn="ctr" rtl="0">
              <a:spcBef>
                <a:spcPts val="0"/>
              </a:spcBef>
              <a:spcAft>
                <a:spcPts val="0"/>
              </a:spcAft>
              <a:buNone/>
            </a:pPr>
            <a:endParaRPr sz="2800">
              <a:solidFill>
                <a:schemeClr val="lt1"/>
              </a:solidFill>
              <a:latin typeface="Calibri"/>
              <a:ea typeface="Calibri"/>
              <a:cs typeface="Calibri"/>
              <a:sym typeface="Calibri"/>
            </a:endParaRPr>
          </a:p>
        </p:txBody>
      </p:sp>
      <p:sp>
        <p:nvSpPr>
          <p:cNvPr id="182" name="Google Shape;182;p17"/>
          <p:cNvSpPr txBox="1"/>
          <p:nvPr/>
        </p:nvSpPr>
        <p:spPr>
          <a:xfrm>
            <a:off x="533400" y="1659311"/>
            <a:ext cx="7848599" cy="5047536"/>
          </a:xfrm>
          <a:prstGeom prst="rect">
            <a:avLst/>
          </a:prstGeom>
          <a:noFill/>
          <a:ln>
            <a:noFill/>
          </a:ln>
        </p:spPr>
        <p:txBody>
          <a:bodyPr spcFirstLastPara="1" wrap="square" lIns="91425" tIns="45700" rIns="91425" bIns="45700" anchor="t" anchorCtr="0">
            <a:spAutoFit/>
          </a:bodyPr>
          <a:lstStyle/>
          <a:p>
            <a:pPr marL="342900" marR="0" lvl="0" indent="-342900" algn="l" rtl="0">
              <a:spcBef>
                <a:spcPts val="0"/>
              </a:spcBef>
              <a:spcAft>
                <a:spcPts val="0"/>
              </a:spcAft>
              <a:buClr>
                <a:schemeClr val="lt1"/>
              </a:buClr>
              <a:buSzPts val="1900"/>
              <a:buFont typeface="Arial"/>
              <a:buChar char="•"/>
            </a:pPr>
            <a:r>
              <a:rPr lang="en-GB" sz="1900">
                <a:solidFill>
                  <a:schemeClr val="lt1"/>
                </a:solidFill>
                <a:latin typeface="Calibri"/>
                <a:ea typeface="Calibri"/>
                <a:cs typeface="Calibri"/>
                <a:sym typeface="Calibri"/>
              </a:rPr>
              <a:t>Carry out our ‘jobs’</a:t>
            </a:r>
            <a:endParaRPr/>
          </a:p>
          <a:p>
            <a:pPr marL="342900" marR="0" lvl="0" indent="-342900" algn="l" rtl="0">
              <a:spcBef>
                <a:spcPts val="0"/>
              </a:spcBef>
              <a:spcAft>
                <a:spcPts val="0"/>
              </a:spcAft>
              <a:buClr>
                <a:schemeClr val="lt1"/>
              </a:buClr>
              <a:buSzPts val="1900"/>
              <a:buFont typeface="Arial"/>
              <a:buChar char="•"/>
            </a:pPr>
            <a:r>
              <a:rPr lang="en-GB" sz="1900">
                <a:solidFill>
                  <a:schemeClr val="lt1"/>
                </a:solidFill>
                <a:latin typeface="Calibri"/>
                <a:ea typeface="Calibri"/>
                <a:cs typeface="Calibri"/>
                <a:sym typeface="Calibri"/>
              </a:rPr>
              <a:t>Access our colour group ‘busy fingers’ activities</a:t>
            </a:r>
            <a:endParaRPr/>
          </a:p>
          <a:p>
            <a:pPr marL="342900" marR="0" lvl="0" indent="-342900" algn="l" rtl="0">
              <a:spcBef>
                <a:spcPts val="0"/>
              </a:spcBef>
              <a:spcAft>
                <a:spcPts val="0"/>
              </a:spcAft>
              <a:buClr>
                <a:schemeClr val="lt1"/>
              </a:buClr>
              <a:buSzPts val="1900"/>
              <a:buFont typeface="Arial"/>
              <a:buChar char="•"/>
            </a:pPr>
            <a:r>
              <a:rPr lang="en-GB" sz="1900">
                <a:solidFill>
                  <a:schemeClr val="lt1"/>
                </a:solidFill>
                <a:latin typeface="Calibri"/>
                <a:ea typeface="Calibri"/>
                <a:cs typeface="Calibri"/>
                <a:sym typeface="Calibri"/>
              </a:rPr>
              <a:t>Carpet time</a:t>
            </a:r>
            <a:endParaRPr/>
          </a:p>
          <a:p>
            <a:pPr marL="342900" marR="0" lvl="0" indent="-342900" algn="l" rtl="0">
              <a:spcBef>
                <a:spcPts val="0"/>
              </a:spcBef>
              <a:spcAft>
                <a:spcPts val="0"/>
              </a:spcAft>
              <a:buClr>
                <a:schemeClr val="lt1"/>
              </a:buClr>
              <a:buSzPts val="1900"/>
              <a:buFont typeface="Arial"/>
              <a:buChar char="•"/>
            </a:pPr>
            <a:r>
              <a:rPr lang="en-GB" sz="1900">
                <a:solidFill>
                  <a:schemeClr val="lt1"/>
                </a:solidFill>
                <a:latin typeface="Calibri"/>
                <a:ea typeface="Calibri"/>
                <a:cs typeface="Calibri"/>
                <a:sym typeface="Calibri"/>
              </a:rPr>
              <a:t>Hello, register, days of the week, weather, sharing any news / tapestry posts</a:t>
            </a:r>
            <a:endParaRPr/>
          </a:p>
          <a:p>
            <a:pPr marL="342900" marR="0" lvl="0" indent="-342900" algn="l" rtl="0">
              <a:spcBef>
                <a:spcPts val="0"/>
              </a:spcBef>
              <a:spcAft>
                <a:spcPts val="0"/>
              </a:spcAft>
              <a:buClr>
                <a:schemeClr val="lt1"/>
              </a:buClr>
              <a:buSzPts val="1900"/>
              <a:buFont typeface="Arial"/>
              <a:buChar char="•"/>
            </a:pPr>
            <a:r>
              <a:rPr lang="en-GB" sz="1900">
                <a:solidFill>
                  <a:schemeClr val="lt1"/>
                </a:solidFill>
                <a:latin typeface="Calibri"/>
                <a:ea typeface="Calibri"/>
                <a:cs typeface="Calibri"/>
                <a:sym typeface="Calibri"/>
              </a:rPr>
              <a:t>Phonics  20-30mins (Currently 10 minutes but will increase over the year)</a:t>
            </a:r>
            <a:endParaRPr/>
          </a:p>
          <a:p>
            <a:pPr marL="342900" marR="0" lvl="0" indent="-342900" algn="l" rtl="0">
              <a:spcBef>
                <a:spcPts val="0"/>
              </a:spcBef>
              <a:spcAft>
                <a:spcPts val="0"/>
              </a:spcAft>
              <a:buClr>
                <a:schemeClr val="lt1"/>
              </a:buClr>
              <a:buSzPts val="1900"/>
              <a:buFont typeface="Arial"/>
              <a:buChar char="•"/>
            </a:pPr>
            <a:r>
              <a:rPr lang="en-GB" sz="1900">
                <a:solidFill>
                  <a:schemeClr val="lt1"/>
                </a:solidFill>
                <a:latin typeface="Calibri"/>
                <a:ea typeface="Calibri"/>
                <a:cs typeface="Calibri"/>
                <a:sym typeface="Calibri"/>
              </a:rPr>
              <a:t>Exploring – planning our learning to promote the CoEL </a:t>
            </a:r>
            <a:endParaRPr/>
          </a:p>
          <a:p>
            <a:pPr marL="342900" marR="0" lvl="0" indent="-342900" algn="l" rtl="0">
              <a:spcBef>
                <a:spcPts val="0"/>
              </a:spcBef>
              <a:spcAft>
                <a:spcPts val="0"/>
              </a:spcAft>
              <a:buClr>
                <a:schemeClr val="lt1"/>
              </a:buClr>
              <a:buSzPts val="1900"/>
              <a:buFont typeface="Arial"/>
              <a:buChar char="•"/>
            </a:pPr>
            <a:r>
              <a:rPr lang="en-GB" sz="1900">
                <a:solidFill>
                  <a:schemeClr val="lt1"/>
                </a:solidFill>
                <a:latin typeface="Calibri"/>
                <a:ea typeface="Calibri"/>
                <a:cs typeface="Calibri"/>
                <a:sym typeface="Calibri"/>
              </a:rPr>
              <a:t>Snack time  - leading to independent snack</a:t>
            </a:r>
            <a:endParaRPr/>
          </a:p>
          <a:p>
            <a:pPr marL="342900" marR="0" lvl="0" indent="-342900" algn="l" rtl="0">
              <a:spcBef>
                <a:spcPts val="0"/>
              </a:spcBef>
              <a:spcAft>
                <a:spcPts val="0"/>
              </a:spcAft>
              <a:buClr>
                <a:schemeClr val="lt1"/>
              </a:buClr>
              <a:buSzPts val="1900"/>
              <a:buFont typeface="Arial"/>
              <a:buChar char="•"/>
            </a:pPr>
            <a:r>
              <a:rPr lang="en-GB" sz="1900">
                <a:solidFill>
                  <a:schemeClr val="lt1"/>
                </a:solidFill>
                <a:latin typeface="Calibri"/>
                <a:ea typeface="Calibri"/>
                <a:cs typeface="Calibri"/>
                <a:sym typeface="Calibri"/>
              </a:rPr>
              <a:t>Tidy up time</a:t>
            </a:r>
            <a:endParaRPr/>
          </a:p>
          <a:p>
            <a:pPr marL="342900" marR="0" lvl="0" indent="-342900" algn="l" rtl="0">
              <a:spcBef>
                <a:spcPts val="0"/>
              </a:spcBef>
              <a:spcAft>
                <a:spcPts val="0"/>
              </a:spcAft>
              <a:buClr>
                <a:schemeClr val="lt1"/>
              </a:buClr>
              <a:buSzPts val="1900"/>
              <a:buFont typeface="Arial"/>
              <a:buChar char="•"/>
            </a:pPr>
            <a:r>
              <a:rPr lang="en-GB" sz="1900">
                <a:solidFill>
                  <a:schemeClr val="lt1"/>
                </a:solidFill>
                <a:latin typeface="Calibri"/>
                <a:ea typeface="Calibri"/>
                <a:cs typeface="Calibri"/>
                <a:sym typeface="Calibri"/>
              </a:rPr>
              <a:t>Prep for lunch</a:t>
            </a:r>
            <a:endParaRPr/>
          </a:p>
          <a:p>
            <a:pPr marL="342900" marR="0" lvl="0" indent="-342900" algn="l" rtl="0">
              <a:spcBef>
                <a:spcPts val="0"/>
              </a:spcBef>
              <a:spcAft>
                <a:spcPts val="0"/>
              </a:spcAft>
              <a:buClr>
                <a:schemeClr val="lt1"/>
              </a:buClr>
              <a:buSzPts val="1900"/>
              <a:buFont typeface="Arial"/>
              <a:buChar char="•"/>
            </a:pPr>
            <a:r>
              <a:rPr lang="en-GB" sz="1900">
                <a:solidFill>
                  <a:schemeClr val="lt1"/>
                </a:solidFill>
                <a:latin typeface="Calibri"/>
                <a:ea typeface="Calibri"/>
                <a:cs typeface="Calibri"/>
                <a:sym typeface="Calibri"/>
              </a:rPr>
              <a:t>LUNCH!</a:t>
            </a:r>
            <a:endParaRPr/>
          </a:p>
          <a:p>
            <a:pPr marL="342900" marR="0" lvl="0" indent="-342900" algn="l" rtl="0">
              <a:spcBef>
                <a:spcPts val="0"/>
              </a:spcBef>
              <a:spcAft>
                <a:spcPts val="0"/>
              </a:spcAft>
              <a:buClr>
                <a:schemeClr val="lt1"/>
              </a:buClr>
              <a:buSzPts val="1900"/>
              <a:buFont typeface="Arial"/>
              <a:buChar char="•"/>
            </a:pPr>
            <a:r>
              <a:rPr lang="en-GB" sz="1900">
                <a:solidFill>
                  <a:schemeClr val="lt1"/>
                </a:solidFill>
                <a:latin typeface="Calibri"/>
                <a:ea typeface="Calibri"/>
                <a:cs typeface="Calibri"/>
                <a:sym typeface="Calibri"/>
              </a:rPr>
              <a:t>Carpet time – topic or maths input</a:t>
            </a:r>
            <a:endParaRPr/>
          </a:p>
          <a:p>
            <a:pPr marL="342900" marR="0" lvl="0" indent="-342900" algn="l" rtl="0">
              <a:spcBef>
                <a:spcPts val="0"/>
              </a:spcBef>
              <a:spcAft>
                <a:spcPts val="0"/>
              </a:spcAft>
              <a:buClr>
                <a:schemeClr val="lt1"/>
              </a:buClr>
              <a:buSzPts val="1900"/>
              <a:buFont typeface="Arial"/>
              <a:buChar char="•"/>
            </a:pPr>
            <a:r>
              <a:rPr lang="en-GB" sz="1900">
                <a:solidFill>
                  <a:schemeClr val="lt1"/>
                </a:solidFill>
                <a:latin typeface="Calibri"/>
                <a:ea typeface="Calibri"/>
                <a:cs typeface="Calibri"/>
                <a:sym typeface="Calibri"/>
              </a:rPr>
              <a:t>Exploring – Planning our learning to promote the CoEL</a:t>
            </a:r>
            <a:endParaRPr sz="1900">
              <a:solidFill>
                <a:schemeClr val="lt1"/>
              </a:solidFill>
              <a:latin typeface="Calibri"/>
              <a:ea typeface="Calibri"/>
              <a:cs typeface="Calibri"/>
              <a:sym typeface="Calibri"/>
            </a:endParaRPr>
          </a:p>
          <a:p>
            <a:pPr marL="342900" marR="0" lvl="0" indent="-342900" algn="l" rtl="0">
              <a:spcBef>
                <a:spcPts val="0"/>
              </a:spcBef>
              <a:spcAft>
                <a:spcPts val="0"/>
              </a:spcAft>
              <a:buClr>
                <a:schemeClr val="lt1"/>
              </a:buClr>
              <a:buSzPts val="1900"/>
              <a:buFont typeface="Arial"/>
              <a:buChar char="•"/>
            </a:pPr>
            <a:r>
              <a:rPr lang="en-GB" sz="1900">
                <a:solidFill>
                  <a:schemeClr val="lt1"/>
                </a:solidFill>
                <a:latin typeface="Calibri"/>
                <a:ea typeface="Calibri"/>
                <a:cs typeface="Calibri"/>
                <a:sym typeface="Calibri"/>
              </a:rPr>
              <a:t>Tidy up time</a:t>
            </a:r>
            <a:endParaRPr/>
          </a:p>
          <a:p>
            <a:pPr marL="342900" marR="0" lvl="0" indent="-342900" algn="l" rtl="0">
              <a:spcBef>
                <a:spcPts val="0"/>
              </a:spcBef>
              <a:spcAft>
                <a:spcPts val="0"/>
              </a:spcAft>
              <a:buClr>
                <a:schemeClr val="lt1"/>
              </a:buClr>
              <a:buSzPts val="1900"/>
              <a:buFont typeface="Arial"/>
              <a:buChar char="•"/>
            </a:pPr>
            <a:r>
              <a:rPr lang="en-GB" sz="1900">
                <a:solidFill>
                  <a:schemeClr val="lt1"/>
                </a:solidFill>
                <a:latin typeface="Calibri"/>
                <a:ea typeface="Calibri"/>
                <a:cs typeface="Calibri"/>
                <a:sym typeface="Calibri"/>
              </a:rPr>
              <a:t>Home time prep</a:t>
            </a:r>
            <a:endParaRPr/>
          </a:p>
          <a:p>
            <a:pPr marL="342900" marR="0" lvl="0" indent="-342900" algn="l" rtl="0">
              <a:spcBef>
                <a:spcPts val="0"/>
              </a:spcBef>
              <a:spcAft>
                <a:spcPts val="0"/>
              </a:spcAft>
              <a:buClr>
                <a:schemeClr val="lt1"/>
              </a:buClr>
              <a:buSzPts val="1900"/>
              <a:buFont typeface="Arial"/>
              <a:buChar char="•"/>
            </a:pPr>
            <a:r>
              <a:rPr lang="en-GB" sz="1900">
                <a:solidFill>
                  <a:schemeClr val="lt1"/>
                </a:solidFill>
                <a:latin typeface="Calibri"/>
                <a:ea typeface="Calibri"/>
                <a:cs typeface="Calibri"/>
                <a:sym typeface="Calibri"/>
              </a:rPr>
              <a:t>Story and embed phonics learning</a:t>
            </a:r>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83" name="Google Shape;183;p17"/>
          <p:cNvSpPr txBox="1"/>
          <p:nvPr/>
        </p:nvSpPr>
        <p:spPr>
          <a:xfrm>
            <a:off x="4726985" y="6488668"/>
            <a:ext cx="4363630"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Calibri"/>
                <a:ea typeface="Calibri"/>
                <a:cs typeface="Calibri"/>
                <a:sym typeface="Calibri"/>
              </a:rPr>
              <a:t>* CoEL - Characteristics of  Effective Learning</a:t>
            </a:r>
            <a:endParaRPr sz="1800">
              <a:solidFill>
                <a:schemeClr val="lt1"/>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88" name="Google Shape;188;p18"/>
          <p:cNvSpPr txBox="1">
            <a:spLocks noGrp="1"/>
          </p:cNvSpPr>
          <p:nvPr>
            <p:ph type="title"/>
          </p:nvPr>
        </p:nvSpPr>
        <p:spPr>
          <a:xfrm>
            <a:off x="457200" y="152400"/>
            <a:ext cx="8229600" cy="715962"/>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Clr>
                <a:schemeClr val="lt1"/>
              </a:buClr>
              <a:buSzPts val="5400"/>
              <a:buFont typeface="Arial"/>
              <a:buNone/>
            </a:pPr>
            <a:r>
              <a:rPr lang="en-GB" sz="5400">
                <a:latin typeface="Arial"/>
                <a:ea typeface="Arial"/>
                <a:cs typeface="Arial"/>
                <a:sym typeface="Arial"/>
              </a:rPr>
              <a:t>Learning in the Early Years</a:t>
            </a:r>
            <a:endParaRPr/>
          </a:p>
        </p:txBody>
      </p:sp>
      <p:sp>
        <p:nvSpPr>
          <p:cNvPr id="189" name="Google Shape;189;p18" descr="http://www.moxa.com/Innovation/images/DT-diagram.jpg"/>
          <p:cNvSpPr/>
          <p:nvPr/>
        </p:nvSpPr>
        <p:spPr>
          <a:xfrm>
            <a:off x="63500" y="-136525"/>
            <a:ext cx="304800" cy="3048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0" name="Google Shape;190;p18"/>
          <p:cNvSpPr txBox="1"/>
          <p:nvPr/>
        </p:nvSpPr>
        <p:spPr>
          <a:xfrm>
            <a:off x="63500" y="902229"/>
            <a:ext cx="4584700" cy="530914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3200">
              <a:solidFill>
                <a:schemeClr val="lt1"/>
              </a:solidFill>
              <a:latin typeface="Arial"/>
              <a:ea typeface="Arial"/>
              <a:cs typeface="Arial"/>
              <a:sym typeface="Arial"/>
            </a:endParaRPr>
          </a:p>
          <a:p>
            <a:pPr marL="0" marR="0" lvl="0" indent="0" algn="l" rtl="0">
              <a:spcBef>
                <a:spcPts val="0"/>
              </a:spcBef>
              <a:spcAft>
                <a:spcPts val="0"/>
              </a:spcAft>
              <a:buNone/>
            </a:pPr>
            <a:r>
              <a:rPr lang="en-GB" sz="3200">
                <a:solidFill>
                  <a:schemeClr val="lt1"/>
                </a:solidFill>
                <a:latin typeface="Arial"/>
                <a:ea typeface="Arial"/>
                <a:cs typeface="Arial"/>
                <a:sym typeface="Arial"/>
              </a:rPr>
              <a:t>- </a:t>
            </a:r>
            <a:r>
              <a:rPr lang="en-GB" sz="3600">
                <a:solidFill>
                  <a:schemeClr val="lt1"/>
                </a:solidFill>
                <a:latin typeface="Arial"/>
                <a:ea typeface="Arial"/>
                <a:cs typeface="Arial"/>
                <a:sym typeface="Arial"/>
              </a:rPr>
              <a:t>Exciting environment</a:t>
            </a:r>
            <a:endParaRPr/>
          </a:p>
          <a:p>
            <a:pPr marL="0" marR="0" lvl="0" indent="0" algn="l" rtl="0">
              <a:spcBef>
                <a:spcPts val="0"/>
              </a:spcBef>
              <a:spcAft>
                <a:spcPts val="0"/>
              </a:spcAft>
              <a:buNone/>
            </a:pPr>
            <a:r>
              <a:rPr lang="en-GB" sz="2800">
                <a:solidFill>
                  <a:schemeClr val="lt1"/>
                </a:solidFill>
                <a:latin typeface="Arial"/>
                <a:ea typeface="Arial"/>
                <a:cs typeface="Arial"/>
                <a:sym typeface="Arial"/>
              </a:rPr>
              <a:t>- Child initiated activities</a:t>
            </a:r>
            <a:endParaRPr/>
          </a:p>
          <a:p>
            <a:pPr marL="0" marR="0" lvl="0" indent="0" algn="l" rtl="0">
              <a:spcBef>
                <a:spcPts val="0"/>
              </a:spcBef>
              <a:spcAft>
                <a:spcPts val="0"/>
              </a:spcAft>
              <a:buNone/>
            </a:pPr>
            <a:endParaRPr sz="2800">
              <a:solidFill>
                <a:schemeClr val="lt1"/>
              </a:solidFill>
              <a:latin typeface="Arial"/>
              <a:ea typeface="Arial"/>
              <a:cs typeface="Arial"/>
              <a:sym typeface="Arial"/>
            </a:endParaRPr>
          </a:p>
          <a:p>
            <a:pPr marL="0" marR="0" lvl="0" indent="0" algn="l" rtl="0">
              <a:spcBef>
                <a:spcPts val="0"/>
              </a:spcBef>
              <a:spcAft>
                <a:spcPts val="0"/>
              </a:spcAft>
              <a:buNone/>
            </a:pPr>
            <a:endParaRPr sz="2800">
              <a:solidFill>
                <a:schemeClr val="lt1"/>
              </a:solidFill>
              <a:latin typeface="Arial"/>
              <a:ea typeface="Arial"/>
              <a:cs typeface="Arial"/>
              <a:sym typeface="Arial"/>
            </a:endParaRPr>
          </a:p>
          <a:p>
            <a:pPr marL="0" marR="0" lvl="0" indent="0" algn="l" rtl="0">
              <a:spcBef>
                <a:spcPts val="0"/>
              </a:spcBef>
              <a:spcAft>
                <a:spcPts val="0"/>
              </a:spcAft>
              <a:buNone/>
            </a:pPr>
            <a:r>
              <a:rPr lang="en-GB" sz="3500">
                <a:solidFill>
                  <a:schemeClr val="lt1"/>
                </a:solidFill>
                <a:latin typeface="Arial"/>
                <a:ea typeface="Arial"/>
                <a:cs typeface="Arial"/>
                <a:sym typeface="Arial"/>
              </a:rPr>
              <a:t>- </a:t>
            </a:r>
            <a:r>
              <a:rPr lang="en-GB" sz="3600">
                <a:solidFill>
                  <a:schemeClr val="lt1"/>
                </a:solidFill>
                <a:latin typeface="Arial"/>
                <a:ea typeface="Arial"/>
                <a:cs typeface="Arial"/>
                <a:sym typeface="Arial"/>
              </a:rPr>
              <a:t>Adult led activities</a:t>
            </a:r>
            <a:br>
              <a:rPr lang="en-GB" sz="3500">
                <a:solidFill>
                  <a:schemeClr val="lt1"/>
                </a:solidFill>
                <a:latin typeface="Arial"/>
                <a:ea typeface="Arial"/>
                <a:cs typeface="Arial"/>
                <a:sym typeface="Arial"/>
              </a:rPr>
            </a:br>
            <a:r>
              <a:rPr lang="en-GB" sz="2800">
                <a:solidFill>
                  <a:schemeClr val="lt1"/>
                </a:solidFill>
                <a:latin typeface="Arial"/>
                <a:ea typeface="Arial"/>
                <a:cs typeface="Arial"/>
                <a:sym typeface="Arial"/>
              </a:rPr>
              <a:t>- High quality interactions</a:t>
            </a:r>
            <a:br>
              <a:rPr lang="en-GB" sz="2800">
                <a:solidFill>
                  <a:schemeClr val="lt1"/>
                </a:solidFill>
                <a:latin typeface="Arial"/>
                <a:ea typeface="Arial"/>
                <a:cs typeface="Arial"/>
                <a:sym typeface="Arial"/>
              </a:rPr>
            </a:br>
            <a:r>
              <a:rPr lang="en-GB" sz="2800">
                <a:solidFill>
                  <a:schemeClr val="lt1"/>
                </a:solidFill>
                <a:latin typeface="Arial"/>
                <a:ea typeface="Arial"/>
                <a:cs typeface="Arial"/>
                <a:sym typeface="Arial"/>
              </a:rPr>
              <a:t>- Observations</a:t>
            </a:r>
            <a:br>
              <a:rPr lang="en-GB" sz="2800">
                <a:solidFill>
                  <a:schemeClr val="lt1"/>
                </a:solidFill>
                <a:latin typeface="Arial"/>
                <a:ea typeface="Arial"/>
                <a:cs typeface="Arial"/>
                <a:sym typeface="Arial"/>
              </a:rPr>
            </a:br>
            <a:r>
              <a:rPr lang="en-GB" sz="2800">
                <a:solidFill>
                  <a:schemeClr val="lt1"/>
                </a:solidFill>
                <a:latin typeface="Arial"/>
                <a:ea typeface="Arial"/>
                <a:cs typeface="Arial"/>
                <a:sym typeface="Arial"/>
              </a:rPr>
              <a:t>- Formative assessment</a:t>
            </a:r>
            <a:br>
              <a:rPr lang="en-GB" sz="2800">
                <a:solidFill>
                  <a:schemeClr val="lt1"/>
                </a:solidFill>
                <a:latin typeface="Arial"/>
                <a:ea typeface="Arial"/>
                <a:cs typeface="Arial"/>
                <a:sym typeface="Arial"/>
              </a:rPr>
            </a:br>
            <a:r>
              <a:rPr lang="en-GB" sz="2800">
                <a:solidFill>
                  <a:schemeClr val="lt1"/>
                </a:solidFill>
                <a:latin typeface="Arial"/>
                <a:ea typeface="Arial"/>
                <a:cs typeface="Arial"/>
                <a:sym typeface="Arial"/>
              </a:rPr>
              <a:t>- Play!</a:t>
            </a:r>
            <a:br>
              <a:rPr lang="en-GB" sz="4000">
                <a:solidFill>
                  <a:schemeClr val="lt1"/>
                </a:solidFill>
                <a:latin typeface="Arial"/>
                <a:ea typeface="Arial"/>
                <a:cs typeface="Arial"/>
                <a:sym typeface="Arial"/>
              </a:rPr>
            </a:br>
            <a:endParaRPr sz="4000">
              <a:solidFill>
                <a:schemeClr val="lt1"/>
              </a:solidFill>
              <a:latin typeface="Arial"/>
              <a:ea typeface="Arial"/>
              <a:cs typeface="Arial"/>
              <a:sym typeface="Arial"/>
            </a:endParaRPr>
          </a:p>
        </p:txBody>
      </p:sp>
      <p:pic>
        <p:nvPicPr>
          <p:cNvPr id="191" name="Google Shape;191;p18" descr="May be an image of 1 person, child, sitting and indoor"/>
          <p:cNvPicPr preferRelativeResize="0"/>
          <p:nvPr/>
        </p:nvPicPr>
        <p:blipFill rotWithShape="1">
          <a:blip r:embed="rId3">
            <a:alphaModFix/>
          </a:blip>
          <a:srcRect/>
          <a:stretch/>
        </p:blipFill>
        <p:spPr>
          <a:xfrm>
            <a:off x="5052293" y="1066800"/>
            <a:ext cx="3715139" cy="452431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pic>
        <p:nvPicPr>
          <p:cNvPr id="196" name="Google Shape;196;p19"/>
          <p:cNvPicPr preferRelativeResize="0"/>
          <p:nvPr/>
        </p:nvPicPr>
        <p:blipFill rotWithShape="1">
          <a:blip r:embed="rId3">
            <a:alphaModFix/>
          </a:blip>
          <a:srcRect/>
          <a:stretch/>
        </p:blipFill>
        <p:spPr>
          <a:xfrm>
            <a:off x="914400" y="0"/>
            <a:ext cx="6833568" cy="68580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sp>
        <p:nvSpPr>
          <p:cNvPr id="202" name="Google Shape;202;p20"/>
          <p:cNvSpPr txBox="1">
            <a:spLocks noGrp="1"/>
          </p:cNvSpPr>
          <p:nvPr>
            <p:ph type="title"/>
          </p:nvPr>
        </p:nvSpPr>
        <p:spPr>
          <a:xfrm>
            <a:off x="457200" y="152400"/>
            <a:ext cx="8229600" cy="715962"/>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lt1"/>
              </a:buClr>
              <a:buSzPts val="5400"/>
              <a:buFont typeface="Arial"/>
              <a:buNone/>
            </a:pPr>
            <a:r>
              <a:rPr lang="en-GB" sz="5400">
                <a:latin typeface="Arial"/>
                <a:ea typeface="Arial"/>
                <a:cs typeface="Arial"/>
                <a:sym typeface="Arial"/>
              </a:rPr>
              <a:t>Phonics</a:t>
            </a:r>
            <a:endParaRPr/>
          </a:p>
        </p:txBody>
      </p:sp>
      <p:sp>
        <p:nvSpPr>
          <p:cNvPr id="203" name="Google Shape;203;p20" descr="http://www.moxa.com/Innovation/images/DT-diagram.jpg"/>
          <p:cNvSpPr/>
          <p:nvPr/>
        </p:nvSpPr>
        <p:spPr>
          <a:xfrm>
            <a:off x="63500" y="-136525"/>
            <a:ext cx="304800" cy="3048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04" name="Google Shape;204;p20"/>
          <p:cNvSpPr/>
          <p:nvPr/>
        </p:nvSpPr>
        <p:spPr>
          <a:xfrm>
            <a:off x="533401" y="2420075"/>
            <a:ext cx="3657600" cy="375549"/>
          </a:xfrm>
          <a:prstGeom prst="rect">
            <a:avLst/>
          </a:prstGeom>
          <a:noFill/>
          <a:ln>
            <a:noFill/>
          </a:ln>
        </p:spPr>
        <p:txBody>
          <a:bodyPr spcFirstLastPara="1" wrap="square" lIns="91425" tIns="0" rIns="91425" bIns="0" anchor="t" anchorCtr="0">
            <a:noAutofit/>
          </a:bodyPr>
          <a:lstStyle/>
          <a:p>
            <a:pPr marL="0" marR="0" lvl="0" indent="0" algn="just" rtl="0">
              <a:lnSpc>
                <a:spcPct val="150000"/>
              </a:lnSpc>
              <a:spcBef>
                <a:spcPts val="0"/>
              </a:spcBef>
              <a:spcAft>
                <a:spcPts val="0"/>
              </a:spcAft>
              <a:buNone/>
            </a:pPr>
            <a:endParaRPr sz="2000" b="0" u="none" strike="noStrike" cap="none">
              <a:solidFill>
                <a:schemeClr val="lt1"/>
              </a:solidFill>
              <a:latin typeface="Arial"/>
              <a:ea typeface="Arial"/>
              <a:cs typeface="Arial"/>
              <a:sym typeface="Arial"/>
            </a:endParaRPr>
          </a:p>
        </p:txBody>
      </p:sp>
      <p:pic>
        <p:nvPicPr>
          <p:cNvPr id="205" name="Google Shape;205;p20" descr="A picture containing text, monitor, screen, television&#10;&#10;Description automatically generated"/>
          <p:cNvPicPr preferRelativeResize="0"/>
          <p:nvPr/>
        </p:nvPicPr>
        <p:blipFill rotWithShape="1">
          <a:blip r:embed="rId3">
            <a:alphaModFix/>
          </a:blip>
          <a:srcRect/>
          <a:stretch/>
        </p:blipFill>
        <p:spPr>
          <a:xfrm>
            <a:off x="457200" y="762000"/>
            <a:ext cx="8044693" cy="5033081"/>
          </a:xfrm>
          <a:prstGeom prst="rect">
            <a:avLst/>
          </a:prstGeom>
          <a:noFill/>
          <a:ln>
            <a:noFill/>
          </a:ln>
        </p:spPr>
      </p:pic>
      <p:pic>
        <p:nvPicPr>
          <p:cNvPr id="206" name="Google Shape;206;p20"/>
          <p:cNvPicPr preferRelativeResize="0"/>
          <p:nvPr/>
        </p:nvPicPr>
        <p:blipFill rotWithShape="1">
          <a:blip r:embed="rId4">
            <a:alphaModFix/>
          </a:blip>
          <a:srcRect/>
          <a:stretch/>
        </p:blipFill>
        <p:spPr>
          <a:xfrm>
            <a:off x="2876550" y="1600200"/>
            <a:ext cx="3524250" cy="3524250"/>
          </a:xfrm>
          <a:prstGeom prst="rect">
            <a:avLst/>
          </a:prstGeom>
          <a:noFill/>
          <a:ln>
            <a:noFill/>
          </a:ln>
        </p:spPr>
      </p:pic>
      <p:sp>
        <p:nvSpPr>
          <p:cNvPr id="207" name="Google Shape;207;p20"/>
          <p:cNvSpPr txBox="1"/>
          <p:nvPr/>
        </p:nvSpPr>
        <p:spPr>
          <a:xfrm>
            <a:off x="368300" y="6096000"/>
            <a:ext cx="8133593"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lt1"/>
                </a:solidFill>
                <a:latin typeface="Calibri"/>
                <a:ea typeface="Calibri"/>
                <a:cs typeface="Calibri"/>
                <a:sym typeface="Calibri"/>
              </a:rPr>
              <a:t>https://www.littlewandlelettersandsounds.org.uk/resources/for-parents/</a:t>
            </a: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3" name="Google Shape;213;p21"/>
          <p:cNvSpPr txBox="1">
            <a:spLocks noGrp="1"/>
          </p:cNvSpPr>
          <p:nvPr>
            <p:ph type="title"/>
          </p:nvPr>
        </p:nvSpPr>
        <p:spPr>
          <a:xfrm>
            <a:off x="457200" y="152400"/>
            <a:ext cx="8229600" cy="715962"/>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lt1"/>
              </a:buClr>
              <a:buSzPts val="5400"/>
              <a:buFont typeface="Calibri"/>
              <a:buNone/>
            </a:pPr>
            <a:r>
              <a:rPr lang="en-GB" sz="5400"/>
              <a:t>Books</a:t>
            </a:r>
            <a:endParaRPr/>
          </a:p>
        </p:txBody>
      </p:sp>
      <p:pic>
        <p:nvPicPr>
          <p:cNvPr id="214" name="Google Shape;214;p21" descr="A picture containing text, monitor, screen, television&#10;&#10;Description automatically generated"/>
          <p:cNvPicPr preferRelativeResize="0"/>
          <p:nvPr/>
        </p:nvPicPr>
        <p:blipFill rotWithShape="1">
          <a:blip r:embed="rId3">
            <a:alphaModFix/>
          </a:blip>
          <a:srcRect/>
          <a:stretch/>
        </p:blipFill>
        <p:spPr>
          <a:xfrm>
            <a:off x="-112442" y="914400"/>
            <a:ext cx="9256442" cy="5791200"/>
          </a:xfrm>
          <a:prstGeom prst="rect">
            <a:avLst/>
          </a:prstGeom>
          <a:noFill/>
          <a:ln>
            <a:noFill/>
          </a:ln>
        </p:spPr>
      </p:pic>
      <p:sp>
        <p:nvSpPr>
          <p:cNvPr id="215" name="Google Shape;215;p21"/>
          <p:cNvSpPr txBox="1"/>
          <p:nvPr/>
        </p:nvSpPr>
        <p:spPr>
          <a:xfrm>
            <a:off x="914400" y="2133600"/>
            <a:ext cx="7239000" cy="34785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200">
                <a:solidFill>
                  <a:schemeClr val="lt1"/>
                </a:solidFill>
                <a:latin typeface="Calibri"/>
                <a:ea typeface="Calibri"/>
                <a:cs typeface="Calibri"/>
                <a:sym typeface="Calibri"/>
              </a:rPr>
              <a:t>Thursday– Library Day</a:t>
            </a:r>
            <a:endParaRPr/>
          </a:p>
          <a:p>
            <a:pPr marL="0" marR="0" lvl="0" indent="0" algn="l" rtl="0">
              <a:spcBef>
                <a:spcPts val="0"/>
              </a:spcBef>
              <a:spcAft>
                <a:spcPts val="0"/>
              </a:spcAft>
              <a:buNone/>
            </a:pPr>
            <a:r>
              <a:rPr lang="en-GB" sz="2200">
                <a:solidFill>
                  <a:schemeClr val="lt1"/>
                </a:solidFill>
                <a:latin typeface="Calibri"/>
                <a:ea typeface="Calibri"/>
                <a:cs typeface="Calibri"/>
                <a:sym typeface="Calibri"/>
              </a:rPr>
              <a:t>Choose a book … Reading for Pleasure!</a:t>
            </a:r>
            <a:endParaRPr/>
          </a:p>
          <a:p>
            <a:pPr marL="0" marR="0" lvl="0" indent="0" algn="l" rtl="0">
              <a:spcBef>
                <a:spcPts val="0"/>
              </a:spcBef>
              <a:spcAft>
                <a:spcPts val="0"/>
              </a:spcAft>
              <a:buNone/>
            </a:pPr>
            <a:endParaRPr sz="2200">
              <a:solidFill>
                <a:schemeClr val="lt1"/>
              </a:solidFill>
              <a:latin typeface="Calibri"/>
              <a:ea typeface="Calibri"/>
              <a:cs typeface="Calibri"/>
              <a:sym typeface="Calibri"/>
            </a:endParaRPr>
          </a:p>
          <a:p>
            <a:pPr marL="0" marR="0" lvl="0" indent="0" algn="l" rtl="0">
              <a:spcBef>
                <a:spcPts val="0"/>
              </a:spcBef>
              <a:spcAft>
                <a:spcPts val="0"/>
              </a:spcAft>
              <a:buNone/>
            </a:pPr>
            <a:endParaRPr sz="2200">
              <a:solidFill>
                <a:schemeClr val="lt1"/>
              </a:solidFill>
              <a:latin typeface="Calibri"/>
              <a:ea typeface="Calibri"/>
              <a:cs typeface="Calibri"/>
              <a:sym typeface="Calibri"/>
            </a:endParaRPr>
          </a:p>
          <a:p>
            <a:pPr marL="0" marR="0" lvl="0" indent="0" algn="l" rtl="0">
              <a:spcBef>
                <a:spcPts val="0"/>
              </a:spcBef>
              <a:spcAft>
                <a:spcPts val="0"/>
              </a:spcAft>
              <a:buNone/>
            </a:pPr>
            <a:r>
              <a:rPr lang="en-GB" sz="2200">
                <a:solidFill>
                  <a:schemeClr val="lt1"/>
                </a:solidFill>
                <a:latin typeface="Calibri"/>
                <a:ea typeface="Calibri"/>
                <a:cs typeface="Calibri"/>
                <a:sym typeface="Calibri"/>
              </a:rPr>
              <a:t>Thursday – Must have reading book in School.</a:t>
            </a:r>
            <a:endParaRPr/>
          </a:p>
          <a:p>
            <a:pPr marL="0" marR="0" lvl="0" indent="0" algn="l" rtl="0">
              <a:spcBef>
                <a:spcPts val="0"/>
              </a:spcBef>
              <a:spcAft>
                <a:spcPts val="0"/>
              </a:spcAft>
              <a:buNone/>
            </a:pPr>
            <a:endParaRPr sz="2200">
              <a:solidFill>
                <a:schemeClr val="lt1"/>
              </a:solidFill>
              <a:latin typeface="Calibri"/>
              <a:ea typeface="Calibri"/>
              <a:cs typeface="Calibri"/>
              <a:sym typeface="Calibri"/>
            </a:endParaRPr>
          </a:p>
          <a:p>
            <a:pPr marL="0" marR="0" lvl="0" indent="0" algn="l" rtl="0">
              <a:spcBef>
                <a:spcPts val="0"/>
              </a:spcBef>
              <a:spcAft>
                <a:spcPts val="0"/>
              </a:spcAft>
              <a:buNone/>
            </a:pPr>
            <a:r>
              <a:rPr lang="en-GB" sz="2200">
                <a:solidFill>
                  <a:schemeClr val="lt1"/>
                </a:solidFill>
                <a:latin typeface="Calibri"/>
                <a:ea typeface="Calibri"/>
                <a:cs typeface="Calibri"/>
                <a:sym typeface="Calibri"/>
              </a:rPr>
              <a:t>Friday – New allocated reading book comes home – changed weekly – your child may be given the same book or they may be given a book they have already been given. This is to allow them to become secure in their phonics knowledge.</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20"/>
        <p:cNvGrpSpPr/>
        <p:nvPr/>
      </p:nvGrpSpPr>
      <p:grpSpPr>
        <a:xfrm>
          <a:off x="0" y="0"/>
          <a:ext cx="0" cy="0"/>
          <a:chOff x="0" y="0"/>
          <a:chExt cx="0" cy="0"/>
        </a:xfrm>
      </p:grpSpPr>
      <p:sp>
        <p:nvSpPr>
          <p:cNvPr id="221" name="Google Shape;221;p22"/>
          <p:cNvSpPr txBox="1">
            <a:spLocks noGrp="1"/>
          </p:cNvSpPr>
          <p:nvPr>
            <p:ph type="title"/>
          </p:nvPr>
        </p:nvSpPr>
        <p:spPr>
          <a:xfrm>
            <a:off x="457200" y="152400"/>
            <a:ext cx="8229600" cy="715962"/>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lt1"/>
              </a:buClr>
              <a:buSzPts val="4000"/>
              <a:buFont typeface="Calibri"/>
              <a:buNone/>
            </a:pPr>
            <a:r>
              <a:rPr lang="en-GB"/>
              <a:t>Maths </a:t>
            </a:r>
            <a:endParaRPr/>
          </a:p>
        </p:txBody>
      </p:sp>
      <p:pic>
        <p:nvPicPr>
          <p:cNvPr id="222" name="Google Shape;222;p22" descr="A picture containing text, monitor, screen, television&#10;&#10;Description automatically generated"/>
          <p:cNvPicPr preferRelativeResize="0"/>
          <p:nvPr/>
        </p:nvPicPr>
        <p:blipFill rotWithShape="1">
          <a:blip r:embed="rId3">
            <a:alphaModFix/>
          </a:blip>
          <a:srcRect/>
          <a:stretch/>
        </p:blipFill>
        <p:spPr>
          <a:xfrm>
            <a:off x="457200" y="762000"/>
            <a:ext cx="8044693" cy="5943600"/>
          </a:xfrm>
          <a:prstGeom prst="rect">
            <a:avLst/>
          </a:prstGeom>
          <a:noFill/>
          <a:ln>
            <a:noFill/>
          </a:ln>
        </p:spPr>
      </p:pic>
      <p:pic>
        <p:nvPicPr>
          <p:cNvPr id="223" name="Google Shape;223;p22"/>
          <p:cNvPicPr preferRelativeResize="0"/>
          <p:nvPr/>
        </p:nvPicPr>
        <p:blipFill rotWithShape="1">
          <a:blip r:embed="rId4">
            <a:alphaModFix/>
          </a:blip>
          <a:srcRect/>
          <a:stretch/>
        </p:blipFill>
        <p:spPr>
          <a:xfrm>
            <a:off x="838200" y="1828800"/>
            <a:ext cx="7099161" cy="4020476"/>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28"/>
        <p:cNvGrpSpPr/>
        <p:nvPr/>
      </p:nvGrpSpPr>
      <p:grpSpPr>
        <a:xfrm>
          <a:off x="0" y="0"/>
          <a:ext cx="0" cy="0"/>
          <a:chOff x="0" y="0"/>
          <a:chExt cx="0" cy="0"/>
        </a:xfrm>
      </p:grpSpPr>
      <p:sp>
        <p:nvSpPr>
          <p:cNvPr id="229" name="Google Shape;229;p23"/>
          <p:cNvSpPr txBox="1">
            <a:spLocks noGrp="1"/>
          </p:cNvSpPr>
          <p:nvPr>
            <p:ph type="title"/>
          </p:nvPr>
        </p:nvSpPr>
        <p:spPr>
          <a:xfrm>
            <a:off x="457200" y="152400"/>
            <a:ext cx="8229600" cy="715962"/>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lt1"/>
              </a:buClr>
              <a:buSzPts val="5400"/>
              <a:buFont typeface="Arial"/>
              <a:buNone/>
            </a:pPr>
            <a:r>
              <a:rPr lang="en-GB" sz="5400">
                <a:latin typeface="Arial"/>
                <a:ea typeface="Arial"/>
                <a:cs typeface="Arial"/>
                <a:sym typeface="Arial"/>
              </a:rPr>
              <a:t>How we observe and assess</a:t>
            </a:r>
            <a:endParaRPr/>
          </a:p>
        </p:txBody>
      </p:sp>
      <p:sp>
        <p:nvSpPr>
          <p:cNvPr id="230" name="Google Shape;230;p23" descr="http://www.moxa.com/Innovation/images/DT-diagram.jpg"/>
          <p:cNvSpPr/>
          <p:nvPr/>
        </p:nvSpPr>
        <p:spPr>
          <a:xfrm>
            <a:off x="63500" y="-136525"/>
            <a:ext cx="304800" cy="3048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31" name="Google Shape;231;p23"/>
          <p:cNvSpPr/>
          <p:nvPr/>
        </p:nvSpPr>
        <p:spPr>
          <a:xfrm>
            <a:off x="533401" y="2420075"/>
            <a:ext cx="3657600" cy="375549"/>
          </a:xfrm>
          <a:prstGeom prst="rect">
            <a:avLst/>
          </a:prstGeom>
          <a:noFill/>
          <a:ln>
            <a:noFill/>
          </a:ln>
        </p:spPr>
        <p:txBody>
          <a:bodyPr spcFirstLastPara="1" wrap="square" lIns="91425" tIns="0" rIns="91425" bIns="0" anchor="t" anchorCtr="0">
            <a:noAutofit/>
          </a:bodyPr>
          <a:lstStyle/>
          <a:p>
            <a:pPr marL="0" marR="0" lvl="0" indent="0" algn="just" rtl="0">
              <a:lnSpc>
                <a:spcPct val="150000"/>
              </a:lnSpc>
              <a:spcBef>
                <a:spcPts val="0"/>
              </a:spcBef>
              <a:spcAft>
                <a:spcPts val="0"/>
              </a:spcAft>
              <a:buNone/>
            </a:pPr>
            <a:endParaRPr sz="2000" b="0" u="none" strike="noStrike" cap="none">
              <a:solidFill>
                <a:schemeClr val="lt1"/>
              </a:solidFill>
              <a:latin typeface="Arial"/>
              <a:ea typeface="Arial"/>
              <a:cs typeface="Arial"/>
              <a:sym typeface="Arial"/>
            </a:endParaRPr>
          </a:p>
        </p:txBody>
      </p:sp>
      <p:pic>
        <p:nvPicPr>
          <p:cNvPr id="232" name="Google Shape;232;p23" descr="A picture containing text, monitor, screen, television&#10;&#10;Description automatically generated"/>
          <p:cNvPicPr preferRelativeResize="0"/>
          <p:nvPr/>
        </p:nvPicPr>
        <p:blipFill rotWithShape="1">
          <a:blip r:embed="rId3">
            <a:alphaModFix/>
          </a:blip>
          <a:srcRect/>
          <a:stretch/>
        </p:blipFill>
        <p:spPr>
          <a:xfrm>
            <a:off x="410829" y="1212828"/>
            <a:ext cx="8044693" cy="5033081"/>
          </a:xfrm>
          <a:prstGeom prst="rect">
            <a:avLst/>
          </a:prstGeom>
          <a:noFill/>
          <a:ln>
            <a:noFill/>
          </a:ln>
        </p:spPr>
      </p:pic>
      <p:sp>
        <p:nvSpPr>
          <p:cNvPr id="233" name="Google Shape;233;p23"/>
          <p:cNvSpPr txBox="1"/>
          <p:nvPr/>
        </p:nvSpPr>
        <p:spPr>
          <a:xfrm>
            <a:off x="1524000" y="1830630"/>
            <a:ext cx="6248400" cy="3293209"/>
          </a:xfrm>
          <a:prstGeom prst="rect">
            <a:avLst/>
          </a:prstGeom>
          <a:noFill/>
          <a:ln>
            <a:noFill/>
          </a:ln>
        </p:spPr>
        <p:txBody>
          <a:bodyPr spcFirstLastPara="1" wrap="square" lIns="91425" tIns="45700" rIns="91425" bIns="45700" anchor="t" anchorCtr="0">
            <a:spAutoFit/>
          </a:bodyPr>
          <a:lstStyle/>
          <a:p>
            <a:pPr marL="457200" marR="0" lvl="0" indent="-457200" algn="l" rtl="0">
              <a:spcBef>
                <a:spcPts val="0"/>
              </a:spcBef>
              <a:spcAft>
                <a:spcPts val="0"/>
              </a:spcAft>
              <a:buClr>
                <a:schemeClr val="lt1"/>
              </a:buClr>
              <a:buSzPts val="3000"/>
              <a:buFont typeface="Arial"/>
              <a:buChar char="•"/>
            </a:pPr>
            <a:r>
              <a:rPr lang="en-GB" sz="3000">
                <a:solidFill>
                  <a:schemeClr val="lt1"/>
                </a:solidFill>
                <a:latin typeface="Calibri"/>
                <a:ea typeface="Calibri"/>
                <a:cs typeface="Calibri"/>
                <a:sym typeface="Calibri"/>
              </a:rPr>
              <a:t>Reception Baseline Assessment</a:t>
            </a:r>
            <a:endParaRPr/>
          </a:p>
          <a:p>
            <a:pPr marL="457200" marR="0" lvl="0" indent="-457200" algn="l" rtl="0">
              <a:spcBef>
                <a:spcPts val="0"/>
              </a:spcBef>
              <a:spcAft>
                <a:spcPts val="0"/>
              </a:spcAft>
              <a:buClr>
                <a:schemeClr val="lt1"/>
              </a:buClr>
              <a:buSzPts val="3000"/>
              <a:buFont typeface="Arial"/>
              <a:buChar char="•"/>
            </a:pPr>
            <a:r>
              <a:rPr lang="en-GB" sz="3000">
                <a:solidFill>
                  <a:schemeClr val="lt1"/>
                </a:solidFill>
                <a:latin typeface="Calibri"/>
                <a:ea typeface="Calibri"/>
                <a:cs typeface="Calibri"/>
                <a:sym typeface="Calibri"/>
              </a:rPr>
              <a:t>Formative assessment  – utilising all teachable moments</a:t>
            </a:r>
            <a:endParaRPr/>
          </a:p>
          <a:p>
            <a:pPr marL="457200" marR="0" lvl="0" indent="-457200" algn="l" rtl="0">
              <a:spcBef>
                <a:spcPts val="0"/>
              </a:spcBef>
              <a:spcAft>
                <a:spcPts val="0"/>
              </a:spcAft>
              <a:buClr>
                <a:schemeClr val="lt1"/>
              </a:buClr>
              <a:buSzPts val="3000"/>
              <a:buFont typeface="Arial"/>
              <a:buChar char="•"/>
            </a:pPr>
            <a:r>
              <a:rPr lang="en-GB" sz="3000">
                <a:solidFill>
                  <a:schemeClr val="lt1"/>
                </a:solidFill>
                <a:latin typeface="Calibri"/>
                <a:ea typeface="Calibri"/>
                <a:cs typeface="Calibri"/>
                <a:sym typeface="Calibri"/>
              </a:rPr>
              <a:t>Summative Assessment </a:t>
            </a:r>
            <a:endParaRPr/>
          </a:p>
          <a:p>
            <a:pPr marL="457200" marR="0" lvl="0" indent="-457200" algn="l" rtl="0">
              <a:spcBef>
                <a:spcPts val="0"/>
              </a:spcBef>
              <a:spcAft>
                <a:spcPts val="0"/>
              </a:spcAft>
              <a:buClr>
                <a:schemeClr val="lt1"/>
              </a:buClr>
              <a:buSzPts val="3000"/>
              <a:buFont typeface="Arial"/>
              <a:buChar char="•"/>
            </a:pPr>
            <a:r>
              <a:rPr lang="en-GB" sz="3000">
                <a:solidFill>
                  <a:schemeClr val="lt1"/>
                </a:solidFill>
                <a:latin typeface="Calibri"/>
                <a:ea typeface="Calibri"/>
                <a:cs typeface="Calibri"/>
                <a:sym typeface="Calibri"/>
              </a:rPr>
              <a:t>GLD predictors</a:t>
            </a:r>
            <a:endParaRPr/>
          </a:p>
          <a:p>
            <a:pPr marL="457200" marR="0" lvl="0" indent="-457200" algn="l" rtl="0">
              <a:spcBef>
                <a:spcPts val="0"/>
              </a:spcBef>
              <a:spcAft>
                <a:spcPts val="0"/>
              </a:spcAft>
              <a:buClr>
                <a:schemeClr val="lt1"/>
              </a:buClr>
              <a:buSzPts val="3000"/>
              <a:buFont typeface="Arial"/>
              <a:buChar char="•"/>
            </a:pPr>
            <a:r>
              <a:rPr lang="en-GB" sz="3000">
                <a:solidFill>
                  <a:schemeClr val="lt1"/>
                </a:solidFill>
                <a:latin typeface="Calibri"/>
                <a:ea typeface="Calibri"/>
                <a:cs typeface="Calibri"/>
                <a:sym typeface="Calibri"/>
              </a:rPr>
              <a:t>ELGs</a:t>
            </a:r>
            <a:endParaRPr/>
          </a:p>
          <a:p>
            <a:pPr marL="0" marR="0" lvl="0" indent="0" algn="l" rtl="0">
              <a:spcBef>
                <a:spcPts val="0"/>
              </a:spcBef>
              <a:spcAft>
                <a:spcPts val="0"/>
              </a:spcAft>
              <a:buNone/>
            </a:pPr>
            <a:endParaRPr sz="2800">
              <a:solidFill>
                <a:schemeClr val="lt1"/>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37"/>
        <p:cNvGrpSpPr/>
        <p:nvPr/>
      </p:nvGrpSpPr>
      <p:grpSpPr>
        <a:xfrm>
          <a:off x="0" y="0"/>
          <a:ext cx="0" cy="0"/>
          <a:chOff x="0" y="0"/>
          <a:chExt cx="0" cy="0"/>
        </a:xfrm>
      </p:grpSpPr>
      <p:sp>
        <p:nvSpPr>
          <p:cNvPr id="238" name="Google Shape;238;p24"/>
          <p:cNvSpPr txBox="1">
            <a:spLocks noGrp="1"/>
          </p:cNvSpPr>
          <p:nvPr>
            <p:ph type="title"/>
          </p:nvPr>
        </p:nvSpPr>
        <p:spPr>
          <a:xfrm>
            <a:off x="457200" y="152400"/>
            <a:ext cx="8229600" cy="715962"/>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lt1"/>
              </a:buClr>
              <a:buSzPts val="5400"/>
              <a:buFont typeface="Arial"/>
              <a:buNone/>
            </a:pPr>
            <a:r>
              <a:rPr lang="en-GB" sz="5400">
                <a:latin typeface="Arial"/>
                <a:ea typeface="Arial"/>
                <a:cs typeface="Arial"/>
                <a:sym typeface="Arial"/>
              </a:rPr>
              <a:t>Partnership with Parents</a:t>
            </a:r>
            <a:endParaRPr/>
          </a:p>
        </p:txBody>
      </p:sp>
      <p:sp>
        <p:nvSpPr>
          <p:cNvPr id="239" name="Google Shape;239;p24" descr="http://www.moxa.com/Innovation/images/DT-diagram.jpg"/>
          <p:cNvSpPr/>
          <p:nvPr/>
        </p:nvSpPr>
        <p:spPr>
          <a:xfrm>
            <a:off x="63500" y="-136525"/>
            <a:ext cx="304800" cy="3048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40" name="Google Shape;240;p24"/>
          <p:cNvSpPr/>
          <p:nvPr/>
        </p:nvSpPr>
        <p:spPr>
          <a:xfrm>
            <a:off x="533401" y="2420075"/>
            <a:ext cx="3657600" cy="375549"/>
          </a:xfrm>
          <a:prstGeom prst="rect">
            <a:avLst/>
          </a:prstGeom>
          <a:noFill/>
          <a:ln>
            <a:noFill/>
          </a:ln>
        </p:spPr>
        <p:txBody>
          <a:bodyPr spcFirstLastPara="1" wrap="square" lIns="91425" tIns="0" rIns="91425" bIns="0" anchor="t" anchorCtr="0">
            <a:noAutofit/>
          </a:bodyPr>
          <a:lstStyle/>
          <a:p>
            <a:pPr marL="0" marR="0" lvl="0" indent="0" algn="just" rtl="0">
              <a:lnSpc>
                <a:spcPct val="150000"/>
              </a:lnSpc>
              <a:spcBef>
                <a:spcPts val="0"/>
              </a:spcBef>
              <a:spcAft>
                <a:spcPts val="0"/>
              </a:spcAft>
              <a:buNone/>
            </a:pPr>
            <a:endParaRPr sz="2000" b="0" u="none" strike="noStrike" cap="none">
              <a:solidFill>
                <a:schemeClr val="lt1"/>
              </a:solidFill>
              <a:latin typeface="Arial"/>
              <a:ea typeface="Arial"/>
              <a:cs typeface="Arial"/>
              <a:sym typeface="Arial"/>
            </a:endParaRPr>
          </a:p>
        </p:txBody>
      </p:sp>
      <p:pic>
        <p:nvPicPr>
          <p:cNvPr id="241" name="Google Shape;241;p24" descr="A picture containing text, monitor, screen, television&#10;&#10;Description automatically generated"/>
          <p:cNvPicPr preferRelativeResize="0"/>
          <p:nvPr/>
        </p:nvPicPr>
        <p:blipFill rotWithShape="1">
          <a:blip r:embed="rId3">
            <a:alphaModFix/>
          </a:blip>
          <a:srcRect/>
          <a:stretch/>
        </p:blipFill>
        <p:spPr>
          <a:xfrm>
            <a:off x="457200" y="868362"/>
            <a:ext cx="8044693" cy="5033081"/>
          </a:xfrm>
          <a:prstGeom prst="rect">
            <a:avLst/>
          </a:prstGeom>
          <a:noFill/>
          <a:ln>
            <a:noFill/>
          </a:ln>
        </p:spPr>
      </p:pic>
      <p:sp>
        <p:nvSpPr>
          <p:cNvPr id="242" name="Google Shape;242;p24"/>
          <p:cNvSpPr txBox="1"/>
          <p:nvPr/>
        </p:nvSpPr>
        <p:spPr>
          <a:xfrm>
            <a:off x="1279146" y="1565851"/>
            <a:ext cx="6400800" cy="3847207"/>
          </a:xfrm>
          <a:prstGeom prst="rect">
            <a:avLst/>
          </a:prstGeom>
          <a:noFill/>
          <a:ln>
            <a:noFill/>
          </a:ln>
        </p:spPr>
        <p:txBody>
          <a:bodyPr spcFirstLastPara="1" wrap="square" lIns="91425" tIns="45700" rIns="91425" bIns="45700" anchor="t" anchorCtr="0">
            <a:spAutoFit/>
          </a:bodyPr>
          <a:lstStyle/>
          <a:p>
            <a:pPr marL="457200" marR="0" lvl="0" indent="-457200" algn="l" rtl="0">
              <a:spcBef>
                <a:spcPts val="0"/>
              </a:spcBef>
              <a:spcAft>
                <a:spcPts val="0"/>
              </a:spcAft>
              <a:buClr>
                <a:schemeClr val="lt1"/>
              </a:buClr>
              <a:buSzPts val="3600"/>
              <a:buFont typeface="Arial"/>
              <a:buChar char="•"/>
            </a:pPr>
            <a:r>
              <a:rPr lang="en-GB" sz="3600" b="1">
                <a:solidFill>
                  <a:schemeClr val="lt1"/>
                </a:solidFill>
                <a:latin typeface="Arial"/>
                <a:ea typeface="Arial"/>
                <a:cs typeface="Arial"/>
                <a:sym typeface="Arial"/>
              </a:rPr>
              <a:t>Website, Tapestry</a:t>
            </a:r>
            <a:endParaRPr/>
          </a:p>
          <a:p>
            <a:pPr marL="457200" marR="0" lvl="0" indent="-457200" algn="l" rtl="0">
              <a:spcBef>
                <a:spcPts val="0"/>
              </a:spcBef>
              <a:spcAft>
                <a:spcPts val="0"/>
              </a:spcAft>
              <a:buClr>
                <a:schemeClr val="lt1"/>
              </a:buClr>
              <a:buSzPts val="3600"/>
              <a:buFont typeface="Arial"/>
              <a:buChar char="•"/>
            </a:pPr>
            <a:r>
              <a:rPr lang="en-GB" sz="3600" b="1">
                <a:solidFill>
                  <a:schemeClr val="lt1"/>
                </a:solidFill>
                <a:latin typeface="Arial"/>
                <a:ea typeface="Arial"/>
                <a:cs typeface="Arial"/>
                <a:sym typeface="Arial"/>
              </a:rPr>
              <a:t>Information evenings</a:t>
            </a:r>
            <a:endParaRPr/>
          </a:p>
          <a:p>
            <a:pPr marL="457200" marR="0" lvl="0" indent="-457200" algn="l" rtl="0">
              <a:spcBef>
                <a:spcPts val="0"/>
              </a:spcBef>
              <a:spcAft>
                <a:spcPts val="0"/>
              </a:spcAft>
              <a:buClr>
                <a:schemeClr val="lt1"/>
              </a:buClr>
              <a:buSzPts val="3600"/>
              <a:buFont typeface="Arial"/>
              <a:buChar char="•"/>
            </a:pPr>
            <a:r>
              <a:rPr lang="en-GB" sz="3600" b="1">
                <a:solidFill>
                  <a:schemeClr val="lt1"/>
                </a:solidFill>
                <a:latin typeface="Arial"/>
                <a:ea typeface="Arial"/>
                <a:cs typeface="Arial"/>
                <a:sym typeface="Arial"/>
              </a:rPr>
              <a:t>Parent consultations</a:t>
            </a:r>
            <a:endParaRPr/>
          </a:p>
          <a:p>
            <a:pPr marL="457200" marR="0" lvl="0" indent="-457200" algn="l" rtl="0">
              <a:spcBef>
                <a:spcPts val="0"/>
              </a:spcBef>
              <a:spcAft>
                <a:spcPts val="0"/>
              </a:spcAft>
              <a:buClr>
                <a:schemeClr val="lt1"/>
              </a:buClr>
              <a:buSzPts val="3600"/>
              <a:buFont typeface="Arial"/>
              <a:buChar char="•"/>
            </a:pPr>
            <a:r>
              <a:rPr lang="en-GB" sz="3600" b="1">
                <a:solidFill>
                  <a:schemeClr val="lt1"/>
                </a:solidFill>
                <a:latin typeface="Arial"/>
                <a:ea typeface="Arial"/>
                <a:cs typeface="Arial"/>
                <a:sym typeface="Arial"/>
              </a:rPr>
              <a:t>Stay and Play - see it in action</a:t>
            </a:r>
            <a:endParaRPr/>
          </a:p>
          <a:p>
            <a:pPr marL="457200" marR="0" lvl="0" indent="-457200" algn="l" rtl="0">
              <a:spcBef>
                <a:spcPts val="0"/>
              </a:spcBef>
              <a:spcAft>
                <a:spcPts val="0"/>
              </a:spcAft>
              <a:buClr>
                <a:schemeClr val="lt1"/>
              </a:buClr>
              <a:buSzPts val="3600"/>
              <a:buFont typeface="Arial"/>
              <a:buChar char="•"/>
            </a:pPr>
            <a:r>
              <a:rPr lang="en-GB" sz="3600" b="1">
                <a:solidFill>
                  <a:schemeClr val="lt1"/>
                </a:solidFill>
                <a:latin typeface="Arial"/>
                <a:ea typeface="Arial"/>
                <a:cs typeface="Arial"/>
                <a:sym typeface="Arial"/>
              </a:rPr>
              <a:t>PTA</a:t>
            </a:r>
            <a:endParaRPr/>
          </a:p>
          <a:p>
            <a:pPr marL="457200" marR="0" lvl="0" indent="-457200" algn="l" rtl="0">
              <a:spcBef>
                <a:spcPts val="0"/>
              </a:spcBef>
              <a:spcAft>
                <a:spcPts val="0"/>
              </a:spcAft>
              <a:buClr>
                <a:schemeClr val="lt1"/>
              </a:buClr>
              <a:buSzPts val="3600"/>
              <a:buFont typeface="Arial"/>
              <a:buChar char="•"/>
            </a:pPr>
            <a:r>
              <a:rPr lang="en-GB" sz="3600" b="1">
                <a:solidFill>
                  <a:schemeClr val="lt1"/>
                </a:solidFill>
                <a:latin typeface="Arial"/>
                <a:ea typeface="Arial"/>
                <a:cs typeface="Arial"/>
                <a:sym typeface="Arial"/>
              </a:rPr>
              <a:t>Wish lists and donations</a:t>
            </a:r>
            <a:br>
              <a:rPr lang="en-GB" sz="2800" b="1">
                <a:solidFill>
                  <a:schemeClr val="dk1"/>
                </a:solidFill>
                <a:latin typeface="NTR"/>
                <a:ea typeface="NTR"/>
                <a:cs typeface="NTR"/>
                <a:sym typeface="NTR"/>
              </a:rPr>
            </a:br>
            <a:endParaRPr sz="2800">
              <a:solidFill>
                <a:schemeClr val="lt1"/>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47"/>
        <p:cNvGrpSpPr/>
        <p:nvPr/>
      </p:nvGrpSpPr>
      <p:grpSpPr>
        <a:xfrm>
          <a:off x="0" y="0"/>
          <a:ext cx="0" cy="0"/>
          <a:chOff x="0" y="0"/>
          <a:chExt cx="0" cy="0"/>
        </a:xfrm>
      </p:grpSpPr>
      <p:sp>
        <p:nvSpPr>
          <p:cNvPr id="248" name="Google Shape;248;p25"/>
          <p:cNvSpPr txBox="1">
            <a:spLocks noGrp="1"/>
          </p:cNvSpPr>
          <p:nvPr>
            <p:ph type="title"/>
          </p:nvPr>
        </p:nvSpPr>
        <p:spPr>
          <a:xfrm>
            <a:off x="457200" y="152400"/>
            <a:ext cx="8229600" cy="715962"/>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Clr>
                <a:schemeClr val="lt1"/>
              </a:buClr>
              <a:buSzPts val="5400"/>
              <a:buFont typeface="Arial"/>
              <a:buNone/>
            </a:pPr>
            <a:r>
              <a:rPr lang="en-GB" sz="5400">
                <a:latin typeface="Arial"/>
                <a:ea typeface="Arial"/>
                <a:cs typeface="Arial"/>
                <a:sym typeface="Arial"/>
              </a:rPr>
              <a:t>How you can help at home?</a:t>
            </a:r>
            <a:endParaRPr/>
          </a:p>
        </p:txBody>
      </p:sp>
      <p:sp>
        <p:nvSpPr>
          <p:cNvPr id="249" name="Google Shape;249;p25" descr="http://www.moxa.com/Innovation/images/DT-diagram.jpg"/>
          <p:cNvSpPr/>
          <p:nvPr/>
        </p:nvSpPr>
        <p:spPr>
          <a:xfrm>
            <a:off x="63500" y="-136525"/>
            <a:ext cx="304800" cy="3048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nvGrpSpPr>
          <p:cNvPr id="250" name="Google Shape;250;p25"/>
          <p:cNvGrpSpPr/>
          <p:nvPr/>
        </p:nvGrpSpPr>
        <p:grpSpPr>
          <a:xfrm>
            <a:off x="6400799" y="1766787"/>
            <a:ext cx="1998282" cy="1935170"/>
            <a:chOff x="5560855" y="1562284"/>
            <a:chExt cx="1373343" cy="1329969"/>
          </a:xfrm>
        </p:grpSpPr>
        <p:sp>
          <p:nvSpPr>
            <p:cNvPr id="251" name="Google Shape;251;p25"/>
            <p:cNvSpPr/>
            <p:nvPr/>
          </p:nvSpPr>
          <p:spPr>
            <a:xfrm rot="-887">
              <a:off x="5561027" y="1562461"/>
              <a:ext cx="1373000" cy="1329615"/>
            </a:xfrm>
            <a:custGeom>
              <a:avLst/>
              <a:gdLst/>
              <a:ahLst/>
              <a:cxnLst/>
              <a:rect l="l" t="t" r="r" b="b"/>
              <a:pathLst>
                <a:path w="1320066" h="1263844" extrusionOk="0">
                  <a:moveTo>
                    <a:pt x="31250" y="0"/>
                  </a:moveTo>
                  <a:lnTo>
                    <a:pt x="1313313" y="20567"/>
                  </a:lnTo>
                  <a:cubicBezTo>
                    <a:pt x="1315242" y="429048"/>
                    <a:pt x="1291435" y="859628"/>
                    <a:pt x="1320066" y="1233129"/>
                  </a:cubicBezTo>
                  <a:cubicBezTo>
                    <a:pt x="665493" y="1279400"/>
                    <a:pt x="439867" y="1259391"/>
                    <a:pt x="0" y="1260343"/>
                  </a:cubicBezTo>
                  <a:lnTo>
                    <a:pt x="31250" y="0"/>
                  </a:lnTo>
                  <a:close/>
                </a:path>
              </a:pathLst>
            </a:custGeom>
            <a:gradFill>
              <a:gsLst>
                <a:gs pos="0">
                  <a:srgbClr val="F6EBB6"/>
                </a:gs>
                <a:gs pos="100000">
                  <a:srgbClr val="F0DD80"/>
                </a:gs>
              </a:gsLst>
              <a:lin ang="5400000" scaled="0"/>
            </a:gradFill>
            <a:ln>
              <a:noFill/>
            </a:ln>
            <a:effectLst>
              <a:outerShdw blurRad="38100" dist="12700" dir="5400000" sx="102000" sy="102000" algn="ctr" rotWithShape="0">
                <a:srgbClr val="000000">
                  <a:alpha val="40000"/>
                </a:srgbClr>
              </a:outerShdw>
            </a:effectLst>
          </p:spPr>
          <p:txBody>
            <a:bodyPr spcFirstLastPara="1" wrap="square" lIns="45700" tIns="45700" rIns="45700" bIns="45700" anchor="ctr" anchorCtr="0">
              <a:noAutofit/>
            </a:bodyPr>
            <a:lstStyle/>
            <a:p>
              <a:pPr marL="0" marR="0" lvl="0" indent="0" algn="ctr" rtl="0">
                <a:spcBef>
                  <a:spcPts val="0"/>
                </a:spcBef>
                <a:spcAft>
                  <a:spcPts val="0"/>
                </a:spcAft>
                <a:buNone/>
              </a:pPr>
              <a:r>
                <a:rPr lang="en-GB" sz="2000">
                  <a:solidFill>
                    <a:schemeClr val="dk1"/>
                  </a:solidFill>
                  <a:latin typeface="Arial"/>
                  <a:ea typeface="Arial"/>
                  <a:cs typeface="Arial"/>
                  <a:sym typeface="Arial"/>
                </a:rPr>
                <a:t>Phonics review work </a:t>
              </a:r>
              <a:endParaRPr/>
            </a:p>
          </p:txBody>
        </p:sp>
        <p:sp>
          <p:nvSpPr>
            <p:cNvPr id="252" name="Google Shape;252;p25"/>
            <p:cNvSpPr/>
            <p:nvPr/>
          </p:nvSpPr>
          <p:spPr>
            <a:xfrm rot="-887">
              <a:off x="5690648" y="1967201"/>
              <a:ext cx="1113968" cy="274980"/>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000">
                <a:solidFill>
                  <a:srgbClr val="0C0C0C"/>
                </a:solidFill>
                <a:latin typeface="Comic Sans MS"/>
                <a:ea typeface="Comic Sans MS"/>
                <a:cs typeface="Comic Sans MS"/>
                <a:sym typeface="Comic Sans MS"/>
              </a:endParaRPr>
            </a:p>
          </p:txBody>
        </p:sp>
        <p:grpSp>
          <p:nvGrpSpPr>
            <p:cNvPr id="253" name="Google Shape;253;p25"/>
            <p:cNvGrpSpPr/>
            <p:nvPr/>
          </p:nvGrpSpPr>
          <p:grpSpPr>
            <a:xfrm rot="-887">
              <a:off x="6172260" y="1576712"/>
              <a:ext cx="184785" cy="186690"/>
              <a:chOff x="4917745" y="2235200"/>
              <a:chExt cx="2584952" cy="2489199"/>
            </a:xfrm>
          </p:grpSpPr>
          <p:sp>
            <p:nvSpPr>
              <p:cNvPr id="254" name="Google Shape;254;p25"/>
              <p:cNvSpPr/>
              <p:nvPr/>
            </p:nvSpPr>
            <p:spPr>
              <a:xfrm>
                <a:off x="4917745" y="2429067"/>
                <a:ext cx="2295331" cy="2295332"/>
              </a:xfrm>
              <a:prstGeom prst="ellipse">
                <a:avLst/>
              </a:prstGeom>
              <a:solidFill>
                <a:srgbClr val="E36C09"/>
              </a:solidFill>
              <a:ln>
                <a:noFill/>
              </a:ln>
              <a:effectLst>
                <a:outerShdw blurRad="50800" dist="25400" dir="8100000" algn="tr" rotWithShape="0">
                  <a:srgbClr val="000000">
                    <a:alpha val="4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800">
                  <a:solidFill>
                    <a:schemeClr val="lt1"/>
                  </a:solidFill>
                  <a:latin typeface="Calibri"/>
                  <a:ea typeface="Calibri"/>
                  <a:cs typeface="Calibri"/>
                  <a:sym typeface="Calibri"/>
                </a:endParaRPr>
              </a:p>
            </p:txBody>
          </p:sp>
          <p:sp>
            <p:nvSpPr>
              <p:cNvPr id="255" name="Google Shape;255;p25"/>
              <p:cNvSpPr/>
              <p:nvPr/>
            </p:nvSpPr>
            <p:spPr>
              <a:xfrm>
                <a:off x="5484130" y="2913213"/>
                <a:ext cx="1253454" cy="1253453"/>
              </a:xfrm>
              <a:prstGeom prst="ellipse">
                <a:avLst/>
              </a:prstGeom>
              <a:solidFill>
                <a:srgbClr val="974806"/>
              </a:solidFill>
              <a:ln>
                <a:noFill/>
              </a:ln>
              <a:effectLst>
                <a:outerShdw blurRad="50800" dist="25400" dir="8100000" algn="tr" rotWithShape="0">
                  <a:srgbClr val="000000">
                    <a:alpha val="4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800">
                  <a:solidFill>
                    <a:schemeClr val="lt1"/>
                  </a:solidFill>
                  <a:latin typeface="Calibri"/>
                  <a:ea typeface="Calibri"/>
                  <a:cs typeface="Calibri"/>
                  <a:sym typeface="Calibri"/>
                </a:endParaRPr>
              </a:p>
            </p:txBody>
          </p:sp>
          <p:sp>
            <p:nvSpPr>
              <p:cNvPr id="256" name="Google Shape;256;p25"/>
              <p:cNvSpPr/>
              <p:nvPr/>
            </p:nvSpPr>
            <p:spPr>
              <a:xfrm>
                <a:off x="5972471" y="2235200"/>
                <a:ext cx="1530226" cy="1530226"/>
              </a:xfrm>
              <a:prstGeom prst="ellipse">
                <a:avLst/>
              </a:prstGeom>
              <a:solidFill>
                <a:srgbClr val="E36C09"/>
              </a:solidFill>
              <a:ln>
                <a:noFill/>
              </a:ln>
              <a:effectLst>
                <a:outerShdw blurRad="50800" dist="25400" dir="8100000" algn="tr" rotWithShape="0">
                  <a:srgbClr val="000000">
                    <a:alpha val="4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800">
                  <a:solidFill>
                    <a:schemeClr val="lt1"/>
                  </a:solidFill>
                  <a:latin typeface="Calibri"/>
                  <a:ea typeface="Calibri"/>
                  <a:cs typeface="Calibri"/>
                  <a:sym typeface="Calibri"/>
                </a:endParaRPr>
              </a:p>
            </p:txBody>
          </p:sp>
        </p:grpSp>
      </p:grpSp>
      <p:grpSp>
        <p:nvGrpSpPr>
          <p:cNvPr id="257" name="Google Shape;257;p25"/>
          <p:cNvGrpSpPr/>
          <p:nvPr/>
        </p:nvGrpSpPr>
        <p:grpSpPr>
          <a:xfrm rot="215384">
            <a:off x="3180865" y="1693647"/>
            <a:ext cx="2107743" cy="2037591"/>
            <a:chOff x="270960" y="1479086"/>
            <a:chExt cx="4107394" cy="3970689"/>
          </a:xfrm>
        </p:grpSpPr>
        <p:grpSp>
          <p:nvGrpSpPr>
            <p:cNvPr id="258" name="Google Shape;258;p25"/>
            <p:cNvGrpSpPr/>
            <p:nvPr/>
          </p:nvGrpSpPr>
          <p:grpSpPr>
            <a:xfrm>
              <a:off x="270960" y="1479086"/>
              <a:ext cx="4107394" cy="3970689"/>
              <a:chOff x="685800" y="4445898"/>
              <a:chExt cx="1439616" cy="1391701"/>
            </a:xfrm>
          </p:grpSpPr>
          <p:sp>
            <p:nvSpPr>
              <p:cNvPr id="259" name="Google Shape;259;p25"/>
              <p:cNvSpPr/>
              <p:nvPr/>
            </p:nvSpPr>
            <p:spPr>
              <a:xfrm rot="-211266">
                <a:off x="724759" y="4486476"/>
                <a:ext cx="1361698" cy="1310545"/>
              </a:xfrm>
              <a:custGeom>
                <a:avLst/>
                <a:gdLst/>
                <a:ahLst/>
                <a:cxnLst/>
                <a:rect l="l" t="t" r="r" b="b"/>
                <a:pathLst>
                  <a:path w="1320066" h="1263844" extrusionOk="0">
                    <a:moveTo>
                      <a:pt x="31250" y="0"/>
                    </a:moveTo>
                    <a:lnTo>
                      <a:pt x="1313313" y="20567"/>
                    </a:lnTo>
                    <a:cubicBezTo>
                      <a:pt x="1315242" y="429048"/>
                      <a:pt x="1291435" y="859628"/>
                      <a:pt x="1320066" y="1233129"/>
                    </a:cubicBezTo>
                    <a:cubicBezTo>
                      <a:pt x="665493" y="1279400"/>
                      <a:pt x="439867" y="1259391"/>
                      <a:pt x="0" y="1260343"/>
                    </a:cubicBezTo>
                    <a:lnTo>
                      <a:pt x="31250" y="0"/>
                    </a:lnTo>
                    <a:close/>
                  </a:path>
                </a:pathLst>
              </a:custGeom>
              <a:gradFill>
                <a:gsLst>
                  <a:gs pos="0">
                    <a:srgbClr val="D0EBB4"/>
                  </a:gs>
                  <a:gs pos="100000">
                    <a:srgbClr val="9ECD78"/>
                  </a:gs>
                </a:gsLst>
                <a:lin ang="5400000" scaled="0"/>
              </a:gradFill>
              <a:ln>
                <a:noFill/>
              </a:ln>
              <a:effectLst>
                <a:outerShdw blurRad="38100" dist="12700" dir="5400000" sx="102000" sy="102000" algn="ctr" rotWithShape="0">
                  <a:srgbClr val="000000">
                    <a:alpha val="40000"/>
                  </a:srgbClr>
                </a:outerShdw>
              </a:effectLst>
            </p:spPr>
            <p:txBody>
              <a:bodyPr spcFirstLastPara="1" wrap="square" lIns="45700" tIns="45700" rIns="45700" bIns="45700" anchor="ctr" anchorCtr="0">
                <a:noAutofit/>
              </a:bodyPr>
              <a:lstStyle/>
              <a:p>
                <a:pPr marL="0" marR="0" lvl="0" indent="0" algn="ctr" rtl="0">
                  <a:spcBef>
                    <a:spcPts val="0"/>
                  </a:spcBef>
                  <a:spcAft>
                    <a:spcPts val="0"/>
                  </a:spcAft>
                  <a:buNone/>
                </a:pPr>
                <a:endParaRPr sz="1200">
                  <a:solidFill>
                    <a:schemeClr val="dk1"/>
                  </a:solidFill>
                  <a:latin typeface="Arial"/>
                  <a:ea typeface="Arial"/>
                  <a:cs typeface="Arial"/>
                  <a:sym typeface="Arial"/>
                </a:endParaRPr>
              </a:p>
            </p:txBody>
          </p:sp>
          <p:grpSp>
            <p:nvGrpSpPr>
              <p:cNvPr id="260" name="Google Shape;260;p25"/>
              <p:cNvGrpSpPr/>
              <p:nvPr/>
            </p:nvGrpSpPr>
            <p:grpSpPr>
              <a:xfrm>
                <a:off x="1324832" y="4481661"/>
                <a:ext cx="184785" cy="186690"/>
                <a:chOff x="4917745" y="2235200"/>
                <a:chExt cx="2584952" cy="2489199"/>
              </a:xfrm>
            </p:grpSpPr>
            <p:sp>
              <p:nvSpPr>
                <p:cNvPr id="261" name="Google Shape;261;p25"/>
                <p:cNvSpPr/>
                <p:nvPr/>
              </p:nvSpPr>
              <p:spPr>
                <a:xfrm>
                  <a:off x="4917745" y="2429067"/>
                  <a:ext cx="2295331" cy="2295332"/>
                </a:xfrm>
                <a:prstGeom prst="ellipse">
                  <a:avLst/>
                </a:prstGeom>
                <a:solidFill>
                  <a:srgbClr val="00B0F0"/>
                </a:solidFill>
                <a:ln>
                  <a:noFill/>
                </a:ln>
                <a:effectLst>
                  <a:outerShdw blurRad="50800" dist="25400" dir="8100000" algn="tr" rotWithShape="0">
                    <a:srgbClr val="000000">
                      <a:alpha val="4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262" name="Google Shape;262;p25"/>
                <p:cNvSpPr/>
                <p:nvPr/>
              </p:nvSpPr>
              <p:spPr>
                <a:xfrm>
                  <a:off x="5484130" y="2913213"/>
                  <a:ext cx="1253454" cy="1253453"/>
                </a:xfrm>
                <a:prstGeom prst="ellipse">
                  <a:avLst/>
                </a:prstGeom>
                <a:solidFill>
                  <a:srgbClr val="00698E"/>
                </a:solidFill>
                <a:ln>
                  <a:noFill/>
                </a:ln>
                <a:effectLst>
                  <a:outerShdw blurRad="50800" dist="25400" dir="8100000" algn="tr" rotWithShape="0">
                    <a:srgbClr val="000000">
                      <a:alpha val="4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263" name="Google Shape;263;p25"/>
                <p:cNvSpPr/>
                <p:nvPr/>
              </p:nvSpPr>
              <p:spPr>
                <a:xfrm>
                  <a:off x="5972471" y="2235200"/>
                  <a:ext cx="1530226" cy="1530226"/>
                </a:xfrm>
                <a:prstGeom prst="ellipse">
                  <a:avLst/>
                </a:prstGeom>
                <a:solidFill>
                  <a:srgbClr val="00B0F0"/>
                </a:solidFill>
                <a:ln>
                  <a:noFill/>
                </a:ln>
                <a:effectLst>
                  <a:outerShdw blurRad="50800" dist="25400" dir="8100000" algn="tr" rotWithShape="0">
                    <a:srgbClr val="000000">
                      <a:alpha val="4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grpSp>
        </p:grpSp>
        <p:sp>
          <p:nvSpPr>
            <p:cNvPr id="264" name="Google Shape;264;p25"/>
            <p:cNvSpPr/>
            <p:nvPr/>
          </p:nvSpPr>
          <p:spPr>
            <a:xfrm rot="-227069">
              <a:off x="885901" y="2059678"/>
              <a:ext cx="3286468" cy="3178778"/>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2000">
                  <a:solidFill>
                    <a:srgbClr val="0C0C0C"/>
                  </a:solidFill>
                  <a:latin typeface="Arial"/>
                  <a:ea typeface="Arial"/>
                  <a:cs typeface="Arial"/>
                  <a:sym typeface="Arial"/>
                </a:rPr>
                <a:t>Spend time together reading, telling stories and singing</a:t>
              </a:r>
              <a:endParaRPr/>
            </a:p>
          </p:txBody>
        </p:sp>
      </p:grpSp>
      <p:grpSp>
        <p:nvGrpSpPr>
          <p:cNvPr id="265" name="Google Shape;265;p25"/>
          <p:cNvGrpSpPr/>
          <p:nvPr/>
        </p:nvGrpSpPr>
        <p:grpSpPr>
          <a:xfrm>
            <a:off x="189121" y="1774336"/>
            <a:ext cx="2122299" cy="1942038"/>
            <a:chOff x="3445044" y="4545892"/>
            <a:chExt cx="2122299" cy="1942038"/>
          </a:xfrm>
        </p:grpSpPr>
        <p:sp>
          <p:nvSpPr>
            <p:cNvPr id="266" name="Google Shape;266;p25"/>
            <p:cNvSpPr/>
            <p:nvPr/>
          </p:nvSpPr>
          <p:spPr>
            <a:xfrm rot="-887">
              <a:off x="3445258" y="4830741"/>
              <a:ext cx="2121872" cy="1656915"/>
            </a:xfrm>
            <a:custGeom>
              <a:avLst/>
              <a:gdLst/>
              <a:ahLst/>
              <a:cxnLst/>
              <a:rect l="l" t="t" r="r" b="b"/>
              <a:pathLst>
                <a:path w="1320066" h="1263844" extrusionOk="0">
                  <a:moveTo>
                    <a:pt x="31250" y="0"/>
                  </a:moveTo>
                  <a:lnTo>
                    <a:pt x="1313313" y="20567"/>
                  </a:lnTo>
                  <a:cubicBezTo>
                    <a:pt x="1315242" y="429048"/>
                    <a:pt x="1291435" y="859628"/>
                    <a:pt x="1320066" y="1233129"/>
                  </a:cubicBezTo>
                  <a:cubicBezTo>
                    <a:pt x="665493" y="1279400"/>
                    <a:pt x="439867" y="1259391"/>
                    <a:pt x="0" y="1260343"/>
                  </a:cubicBezTo>
                  <a:lnTo>
                    <a:pt x="31250" y="0"/>
                  </a:lnTo>
                  <a:close/>
                </a:path>
              </a:pathLst>
            </a:custGeom>
            <a:gradFill>
              <a:gsLst>
                <a:gs pos="0">
                  <a:srgbClr val="F6EBB6"/>
                </a:gs>
                <a:gs pos="100000">
                  <a:srgbClr val="F0DD80"/>
                </a:gs>
              </a:gsLst>
              <a:lin ang="5400000" scaled="0"/>
            </a:gradFill>
            <a:ln>
              <a:noFill/>
            </a:ln>
            <a:effectLst>
              <a:outerShdw blurRad="38100" dist="12700" dir="5400000" sx="102000" sy="102000" algn="ctr" rotWithShape="0">
                <a:srgbClr val="000000">
                  <a:alpha val="40000"/>
                </a:srgbClr>
              </a:outerShdw>
            </a:effectLst>
          </p:spPr>
          <p:txBody>
            <a:bodyPr spcFirstLastPara="1" wrap="square" lIns="45700" tIns="45700" rIns="45700" bIns="45700" anchor="ctr" anchorCtr="0">
              <a:noAutofit/>
            </a:bodyPr>
            <a:lstStyle/>
            <a:p>
              <a:pPr marL="0" marR="0" lvl="0" indent="0" algn="ctr" rtl="0">
                <a:spcBef>
                  <a:spcPts val="0"/>
                </a:spcBef>
                <a:spcAft>
                  <a:spcPts val="0"/>
                </a:spcAft>
                <a:buNone/>
              </a:pPr>
              <a:r>
                <a:rPr lang="en-GB" sz="2000">
                  <a:solidFill>
                    <a:schemeClr val="dk1"/>
                  </a:solidFill>
                  <a:latin typeface="Arial"/>
                  <a:ea typeface="Arial"/>
                  <a:cs typeface="Arial"/>
                  <a:sym typeface="Arial"/>
                </a:rPr>
                <a:t>Provide opportunities for chatting, playing and interacting together</a:t>
              </a:r>
              <a:endParaRPr/>
            </a:p>
          </p:txBody>
        </p:sp>
        <p:sp>
          <p:nvSpPr>
            <p:cNvPr id="267" name="Google Shape;267;p25"/>
            <p:cNvSpPr/>
            <p:nvPr/>
          </p:nvSpPr>
          <p:spPr>
            <a:xfrm rot="-887">
              <a:off x="3652156" y="5409185"/>
              <a:ext cx="1794055" cy="40011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endParaRPr sz="2000">
                <a:solidFill>
                  <a:srgbClr val="0C0C0C"/>
                </a:solidFill>
                <a:latin typeface="Arial"/>
                <a:ea typeface="Arial"/>
                <a:cs typeface="Arial"/>
                <a:sym typeface="Arial"/>
              </a:endParaRPr>
            </a:p>
          </p:txBody>
        </p:sp>
        <p:grpSp>
          <p:nvGrpSpPr>
            <p:cNvPr id="268" name="Google Shape;268;p25"/>
            <p:cNvGrpSpPr/>
            <p:nvPr/>
          </p:nvGrpSpPr>
          <p:grpSpPr>
            <a:xfrm rot="-887">
              <a:off x="4430832" y="4545927"/>
              <a:ext cx="270544" cy="273334"/>
              <a:chOff x="4917745" y="2235200"/>
              <a:chExt cx="2584952" cy="2489199"/>
            </a:xfrm>
          </p:grpSpPr>
          <p:sp>
            <p:nvSpPr>
              <p:cNvPr id="269" name="Google Shape;269;p25"/>
              <p:cNvSpPr/>
              <p:nvPr/>
            </p:nvSpPr>
            <p:spPr>
              <a:xfrm>
                <a:off x="4917745" y="2429067"/>
                <a:ext cx="2295331" cy="2295332"/>
              </a:xfrm>
              <a:prstGeom prst="ellipse">
                <a:avLst/>
              </a:prstGeom>
              <a:solidFill>
                <a:srgbClr val="E36C09"/>
              </a:solidFill>
              <a:ln>
                <a:noFill/>
              </a:ln>
              <a:effectLst>
                <a:outerShdw blurRad="50800" dist="25400" dir="8100000" algn="tr" rotWithShape="0">
                  <a:srgbClr val="000000">
                    <a:alpha val="4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270" name="Google Shape;270;p25"/>
              <p:cNvSpPr/>
              <p:nvPr/>
            </p:nvSpPr>
            <p:spPr>
              <a:xfrm>
                <a:off x="5484130" y="2913213"/>
                <a:ext cx="1253454" cy="1253453"/>
              </a:xfrm>
              <a:prstGeom prst="ellipse">
                <a:avLst/>
              </a:prstGeom>
              <a:solidFill>
                <a:srgbClr val="974806"/>
              </a:solidFill>
              <a:ln>
                <a:noFill/>
              </a:ln>
              <a:effectLst>
                <a:outerShdw blurRad="50800" dist="25400" dir="8100000" algn="tr" rotWithShape="0">
                  <a:srgbClr val="000000">
                    <a:alpha val="4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271" name="Google Shape;271;p25"/>
              <p:cNvSpPr/>
              <p:nvPr/>
            </p:nvSpPr>
            <p:spPr>
              <a:xfrm>
                <a:off x="5972471" y="2235200"/>
                <a:ext cx="1530226" cy="1530226"/>
              </a:xfrm>
              <a:prstGeom prst="ellipse">
                <a:avLst/>
              </a:prstGeom>
              <a:solidFill>
                <a:srgbClr val="E36C09"/>
              </a:solidFill>
              <a:ln>
                <a:noFill/>
              </a:ln>
              <a:effectLst>
                <a:outerShdw blurRad="50800" dist="25400" dir="8100000" algn="tr" rotWithShape="0">
                  <a:srgbClr val="000000">
                    <a:alpha val="4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grpSp>
      </p:grpSp>
      <p:grpSp>
        <p:nvGrpSpPr>
          <p:cNvPr id="272" name="Google Shape;272;p25"/>
          <p:cNvGrpSpPr/>
          <p:nvPr/>
        </p:nvGrpSpPr>
        <p:grpSpPr>
          <a:xfrm rot="-269375">
            <a:off x="3257518" y="3883698"/>
            <a:ext cx="2792781" cy="2798962"/>
            <a:chOff x="3575879" y="914400"/>
            <a:chExt cx="2083701" cy="2022104"/>
          </a:xfrm>
        </p:grpSpPr>
        <p:sp>
          <p:nvSpPr>
            <p:cNvPr id="273" name="Google Shape;273;p25"/>
            <p:cNvSpPr/>
            <p:nvPr/>
          </p:nvSpPr>
          <p:spPr>
            <a:xfrm rot="165519">
              <a:off x="3620898" y="970869"/>
              <a:ext cx="1993663" cy="1918770"/>
            </a:xfrm>
            <a:custGeom>
              <a:avLst/>
              <a:gdLst/>
              <a:ahLst/>
              <a:cxnLst/>
              <a:rect l="l" t="t" r="r" b="b"/>
              <a:pathLst>
                <a:path w="1320066" h="1263844" extrusionOk="0">
                  <a:moveTo>
                    <a:pt x="31250" y="0"/>
                  </a:moveTo>
                  <a:lnTo>
                    <a:pt x="1313313" y="20567"/>
                  </a:lnTo>
                  <a:cubicBezTo>
                    <a:pt x="1315242" y="429048"/>
                    <a:pt x="1291435" y="859628"/>
                    <a:pt x="1320066" y="1233129"/>
                  </a:cubicBezTo>
                  <a:cubicBezTo>
                    <a:pt x="665493" y="1279400"/>
                    <a:pt x="439867" y="1259391"/>
                    <a:pt x="0" y="1260343"/>
                  </a:cubicBezTo>
                  <a:lnTo>
                    <a:pt x="31250" y="0"/>
                  </a:lnTo>
                  <a:close/>
                </a:path>
              </a:pathLst>
            </a:custGeom>
            <a:gradFill>
              <a:gsLst>
                <a:gs pos="0">
                  <a:srgbClr val="DAEEF3"/>
                </a:gs>
                <a:gs pos="99000">
                  <a:srgbClr val="92CCDC"/>
                </a:gs>
                <a:gs pos="100000">
                  <a:srgbClr val="92CCDC"/>
                </a:gs>
              </a:gsLst>
              <a:lin ang="5400000" scaled="0"/>
            </a:gradFill>
            <a:ln>
              <a:noFill/>
            </a:ln>
            <a:effectLst>
              <a:outerShdw blurRad="38100" dist="12700" dir="5400000" sx="102000" sy="102000" algn="ctr" rotWithShape="0">
                <a:srgbClr val="000000">
                  <a:alpha val="40000"/>
                </a:srgbClr>
              </a:outerShdw>
            </a:effectLst>
          </p:spPr>
          <p:txBody>
            <a:bodyPr spcFirstLastPara="1" wrap="square" lIns="45700" tIns="45700" rIns="45700" bIns="45700" anchor="ctr" anchorCtr="0">
              <a:noAutofit/>
            </a:bodyPr>
            <a:lstStyle/>
            <a:p>
              <a:pPr marL="0" marR="0" lvl="0" indent="0" algn="ctr" rtl="0">
                <a:spcBef>
                  <a:spcPts val="0"/>
                </a:spcBef>
                <a:spcAft>
                  <a:spcPts val="0"/>
                </a:spcAft>
                <a:buNone/>
              </a:pPr>
              <a:endParaRPr sz="1200">
                <a:solidFill>
                  <a:schemeClr val="dk1"/>
                </a:solidFill>
                <a:latin typeface="Arial"/>
                <a:ea typeface="Arial"/>
                <a:cs typeface="Arial"/>
                <a:sym typeface="Arial"/>
              </a:endParaRPr>
            </a:p>
          </p:txBody>
        </p:sp>
        <p:sp>
          <p:nvSpPr>
            <p:cNvPr id="274" name="Google Shape;274;p25"/>
            <p:cNvSpPr/>
            <p:nvPr/>
          </p:nvSpPr>
          <p:spPr>
            <a:xfrm rot="149716">
              <a:off x="3729963" y="1202895"/>
              <a:ext cx="1854567" cy="1623173"/>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GB" sz="2000">
                  <a:solidFill>
                    <a:srgbClr val="0C0C0C"/>
                  </a:solidFill>
                  <a:latin typeface="Arial"/>
                  <a:ea typeface="Arial"/>
                  <a:cs typeface="Arial"/>
                  <a:sym typeface="Arial"/>
                </a:rPr>
                <a:t>Encourage independence – getting dressed, putting on coat and shoes, washing/ drying hands and using the toilet</a:t>
              </a:r>
              <a:endParaRPr/>
            </a:p>
          </p:txBody>
        </p:sp>
        <p:grpSp>
          <p:nvGrpSpPr>
            <p:cNvPr id="275" name="Google Shape;275;p25"/>
            <p:cNvGrpSpPr/>
            <p:nvPr/>
          </p:nvGrpSpPr>
          <p:grpSpPr>
            <a:xfrm>
              <a:off x="4625642" y="914400"/>
              <a:ext cx="327358" cy="300667"/>
              <a:chOff x="4917745" y="2235200"/>
              <a:chExt cx="2584952" cy="2489199"/>
            </a:xfrm>
          </p:grpSpPr>
          <p:sp>
            <p:nvSpPr>
              <p:cNvPr id="276" name="Google Shape;276;p25"/>
              <p:cNvSpPr/>
              <p:nvPr/>
            </p:nvSpPr>
            <p:spPr>
              <a:xfrm>
                <a:off x="4917745" y="2429067"/>
                <a:ext cx="2295331" cy="2295332"/>
              </a:xfrm>
              <a:prstGeom prst="ellipse">
                <a:avLst/>
              </a:prstGeom>
              <a:solidFill>
                <a:srgbClr val="F2F2F2"/>
              </a:solidFill>
              <a:ln>
                <a:noFill/>
              </a:ln>
              <a:effectLst>
                <a:outerShdw blurRad="50800" dist="25400" dir="8100000" algn="tr" rotWithShape="0">
                  <a:srgbClr val="000000">
                    <a:alpha val="4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277" name="Google Shape;277;p25"/>
              <p:cNvSpPr/>
              <p:nvPr/>
            </p:nvSpPr>
            <p:spPr>
              <a:xfrm>
                <a:off x="5484130" y="2913213"/>
                <a:ext cx="1253454" cy="1253453"/>
              </a:xfrm>
              <a:prstGeom prst="ellipse">
                <a:avLst/>
              </a:prstGeom>
              <a:solidFill>
                <a:srgbClr val="A5A5A5"/>
              </a:solidFill>
              <a:ln>
                <a:noFill/>
              </a:ln>
              <a:effectLst>
                <a:outerShdw blurRad="50800" dist="25400" dir="8100000" algn="tr" rotWithShape="0">
                  <a:srgbClr val="000000">
                    <a:alpha val="4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278" name="Google Shape;278;p25"/>
              <p:cNvSpPr/>
              <p:nvPr/>
            </p:nvSpPr>
            <p:spPr>
              <a:xfrm>
                <a:off x="5972471" y="2235200"/>
                <a:ext cx="1530226" cy="1530226"/>
              </a:xfrm>
              <a:prstGeom prst="ellipse">
                <a:avLst/>
              </a:prstGeom>
              <a:solidFill>
                <a:srgbClr val="F2F2F2"/>
              </a:solidFill>
              <a:ln>
                <a:noFill/>
              </a:ln>
              <a:effectLst>
                <a:outerShdw blurRad="50800" dist="25400" dir="8100000" algn="tr" rotWithShape="0">
                  <a:srgbClr val="000000">
                    <a:alpha val="4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grpSp>
      </p:grpSp>
      <p:grpSp>
        <p:nvGrpSpPr>
          <p:cNvPr id="279" name="Google Shape;279;p25"/>
          <p:cNvGrpSpPr/>
          <p:nvPr/>
        </p:nvGrpSpPr>
        <p:grpSpPr>
          <a:xfrm rot="244327">
            <a:off x="556490" y="4211945"/>
            <a:ext cx="2107743" cy="2037591"/>
            <a:chOff x="270960" y="1479086"/>
            <a:chExt cx="4107394" cy="3970689"/>
          </a:xfrm>
        </p:grpSpPr>
        <p:grpSp>
          <p:nvGrpSpPr>
            <p:cNvPr id="280" name="Google Shape;280;p25"/>
            <p:cNvGrpSpPr/>
            <p:nvPr/>
          </p:nvGrpSpPr>
          <p:grpSpPr>
            <a:xfrm>
              <a:off x="270960" y="1479086"/>
              <a:ext cx="4107394" cy="3970689"/>
              <a:chOff x="685800" y="4445898"/>
              <a:chExt cx="1439616" cy="1391701"/>
            </a:xfrm>
          </p:grpSpPr>
          <p:sp>
            <p:nvSpPr>
              <p:cNvPr id="281" name="Google Shape;281;p25"/>
              <p:cNvSpPr/>
              <p:nvPr/>
            </p:nvSpPr>
            <p:spPr>
              <a:xfrm rot="-211266">
                <a:off x="724759" y="4486476"/>
                <a:ext cx="1361698" cy="1310545"/>
              </a:xfrm>
              <a:custGeom>
                <a:avLst/>
                <a:gdLst/>
                <a:ahLst/>
                <a:cxnLst/>
                <a:rect l="l" t="t" r="r" b="b"/>
                <a:pathLst>
                  <a:path w="1320066" h="1263844" extrusionOk="0">
                    <a:moveTo>
                      <a:pt x="31250" y="0"/>
                    </a:moveTo>
                    <a:lnTo>
                      <a:pt x="1313313" y="20567"/>
                    </a:lnTo>
                    <a:cubicBezTo>
                      <a:pt x="1315242" y="429048"/>
                      <a:pt x="1291435" y="859628"/>
                      <a:pt x="1320066" y="1233129"/>
                    </a:cubicBezTo>
                    <a:cubicBezTo>
                      <a:pt x="665493" y="1279400"/>
                      <a:pt x="439867" y="1259391"/>
                      <a:pt x="0" y="1260343"/>
                    </a:cubicBezTo>
                    <a:lnTo>
                      <a:pt x="31250" y="0"/>
                    </a:lnTo>
                    <a:close/>
                  </a:path>
                </a:pathLst>
              </a:custGeom>
              <a:gradFill>
                <a:gsLst>
                  <a:gs pos="0">
                    <a:srgbClr val="D0EBB4"/>
                  </a:gs>
                  <a:gs pos="100000">
                    <a:srgbClr val="9ECD78"/>
                  </a:gs>
                </a:gsLst>
                <a:lin ang="5400000" scaled="0"/>
              </a:gradFill>
              <a:ln>
                <a:noFill/>
              </a:ln>
              <a:effectLst>
                <a:outerShdw blurRad="38100" dist="12700" dir="5400000" sx="102000" sy="102000" algn="ctr" rotWithShape="0">
                  <a:srgbClr val="000000">
                    <a:alpha val="40000"/>
                  </a:srgbClr>
                </a:outerShdw>
              </a:effectLst>
            </p:spPr>
            <p:txBody>
              <a:bodyPr spcFirstLastPara="1" wrap="square" lIns="45700" tIns="45700" rIns="45700" bIns="45700" anchor="ctr" anchorCtr="0">
                <a:noAutofit/>
              </a:bodyPr>
              <a:lstStyle/>
              <a:p>
                <a:pPr marL="0" marR="0" lvl="0" indent="0" algn="ctr" rtl="0">
                  <a:spcBef>
                    <a:spcPts val="0"/>
                  </a:spcBef>
                  <a:spcAft>
                    <a:spcPts val="0"/>
                  </a:spcAft>
                  <a:buNone/>
                </a:pPr>
                <a:r>
                  <a:rPr lang="en-GB" sz="2000">
                    <a:solidFill>
                      <a:schemeClr val="dk1"/>
                    </a:solidFill>
                    <a:latin typeface="Arial"/>
                    <a:ea typeface="Arial"/>
                    <a:cs typeface="Arial"/>
                    <a:sym typeface="Arial"/>
                  </a:rPr>
                  <a:t>Play games that involve listening and turn taking</a:t>
                </a:r>
                <a:endParaRPr/>
              </a:p>
            </p:txBody>
          </p:sp>
          <p:grpSp>
            <p:nvGrpSpPr>
              <p:cNvPr id="282" name="Google Shape;282;p25"/>
              <p:cNvGrpSpPr/>
              <p:nvPr/>
            </p:nvGrpSpPr>
            <p:grpSpPr>
              <a:xfrm>
                <a:off x="1324832" y="4481661"/>
                <a:ext cx="184785" cy="186690"/>
                <a:chOff x="4917745" y="2235200"/>
                <a:chExt cx="2584952" cy="2489199"/>
              </a:xfrm>
            </p:grpSpPr>
            <p:sp>
              <p:nvSpPr>
                <p:cNvPr id="283" name="Google Shape;283;p25"/>
                <p:cNvSpPr/>
                <p:nvPr/>
              </p:nvSpPr>
              <p:spPr>
                <a:xfrm>
                  <a:off x="4917745" y="2429067"/>
                  <a:ext cx="2295331" cy="2295332"/>
                </a:xfrm>
                <a:prstGeom prst="ellipse">
                  <a:avLst/>
                </a:prstGeom>
                <a:solidFill>
                  <a:srgbClr val="00B0F0"/>
                </a:solidFill>
                <a:ln>
                  <a:noFill/>
                </a:ln>
                <a:effectLst>
                  <a:outerShdw blurRad="50800" dist="25400" dir="8100000" algn="tr" rotWithShape="0">
                    <a:srgbClr val="000000">
                      <a:alpha val="4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284" name="Google Shape;284;p25"/>
                <p:cNvSpPr/>
                <p:nvPr/>
              </p:nvSpPr>
              <p:spPr>
                <a:xfrm>
                  <a:off x="5484130" y="2913213"/>
                  <a:ext cx="1253454" cy="1253453"/>
                </a:xfrm>
                <a:prstGeom prst="ellipse">
                  <a:avLst/>
                </a:prstGeom>
                <a:solidFill>
                  <a:srgbClr val="00698E"/>
                </a:solidFill>
                <a:ln>
                  <a:noFill/>
                </a:ln>
                <a:effectLst>
                  <a:outerShdw blurRad="50800" dist="25400" dir="8100000" algn="tr" rotWithShape="0">
                    <a:srgbClr val="000000">
                      <a:alpha val="4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sp>
              <p:nvSpPr>
                <p:cNvPr id="285" name="Google Shape;285;p25"/>
                <p:cNvSpPr/>
                <p:nvPr/>
              </p:nvSpPr>
              <p:spPr>
                <a:xfrm>
                  <a:off x="5972471" y="2235200"/>
                  <a:ext cx="1530226" cy="1530226"/>
                </a:xfrm>
                <a:prstGeom prst="ellipse">
                  <a:avLst/>
                </a:prstGeom>
                <a:solidFill>
                  <a:srgbClr val="00B0F0"/>
                </a:solidFill>
                <a:ln>
                  <a:noFill/>
                </a:ln>
                <a:effectLst>
                  <a:outerShdw blurRad="50800" dist="25400" dir="8100000" algn="tr" rotWithShape="0">
                    <a:srgbClr val="000000">
                      <a:alpha val="4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Calibri"/>
                    <a:ea typeface="Calibri"/>
                    <a:cs typeface="Calibri"/>
                    <a:sym typeface="Calibri"/>
                  </a:endParaRPr>
                </a:p>
              </p:txBody>
            </p:sp>
          </p:grpSp>
        </p:grpSp>
        <p:sp>
          <p:nvSpPr>
            <p:cNvPr id="286" name="Google Shape;286;p25"/>
            <p:cNvSpPr/>
            <p:nvPr/>
          </p:nvSpPr>
          <p:spPr>
            <a:xfrm rot="-227069">
              <a:off x="879453" y="2861439"/>
              <a:ext cx="3158634" cy="779701"/>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000">
                <a:solidFill>
                  <a:srgbClr val="0C0C0C"/>
                </a:solidFill>
                <a:latin typeface="Arial"/>
                <a:ea typeface="Arial"/>
                <a:cs typeface="Arial"/>
                <a:sym typeface="Arial"/>
              </a:endParaRPr>
            </a:p>
          </p:txBody>
        </p:sp>
      </p:grpSp>
      <p:grpSp>
        <p:nvGrpSpPr>
          <p:cNvPr id="287" name="Google Shape;287;p25"/>
          <p:cNvGrpSpPr/>
          <p:nvPr/>
        </p:nvGrpSpPr>
        <p:grpSpPr>
          <a:xfrm>
            <a:off x="6589329" y="4126130"/>
            <a:ext cx="2195274" cy="2274973"/>
            <a:chOff x="5560855" y="1562284"/>
            <a:chExt cx="1373343" cy="1329969"/>
          </a:xfrm>
        </p:grpSpPr>
        <p:sp>
          <p:nvSpPr>
            <p:cNvPr id="288" name="Google Shape;288;p25"/>
            <p:cNvSpPr/>
            <p:nvPr/>
          </p:nvSpPr>
          <p:spPr>
            <a:xfrm rot="-887">
              <a:off x="5561027" y="1562461"/>
              <a:ext cx="1373000" cy="1329615"/>
            </a:xfrm>
            <a:custGeom>
              <a:avLst/>
              <a:gdLst/>
              <a:ahLst/>
              <a:cxnLst/>
              <a:rect l="l" t="t" r="r" b="b"/>
              <a:pathLst>
                <a:path w="1320066" h="1263844" extrusionOk="0">
                  <a:moveTo>
                    <a:pt x="31250" y="0"/>
                  </a:moveTo>
                  <a:lnTo>
                    <a:pt x="1313313" y="20567"/>
                  </a:lnTo>
                  <a:cubicBezTo>
                    <a:pt x="1315242" y="429048"/>
                    <a:pt x="1291435" y="859628"/>
                    <a:pt x="1320066" y="1233129"/>
                  </a:cubicBezTo>
                  <a:cubicBezTo>
                    <a:pt x="665493" y="1279400"/>
                    <a:pt x="439867" y="1259391"/>
                    <a:pt x="0" y="1260343"/>
                  </a:cubicBezTo>
                  <a:lnTo>
                    <a:pt x="31250" y="0"/>
                  </a:lnTo>
                  <a:close/>
                </a:path>
              </a:pathLst>
            </a:custGeom>
            <a:gradFill>
              <a:gsLst>
                <a:gs pos="0">
                  <a:srgbClr val="F6EBB6"/>
                </a:gs>
                <a:gs pos="100000">
                  <a:srgbClr val="F0DD80"/>
                </a:gs>
              </a:gsLst>
              <a:lin ang="5400000" scaled="0"/>
            </a:gradFill>
            <a:ln>
              <a:noFill/>
            </a:ln>
            <a:effectLst>
              <a:outerShdw blurRad="38100" dist="12700" dir="5400000" sx="102000" sy="102000" algn="ctr" rotWithShape="0">
                <a:srgbClr val="000000">
                  <a:alpha val="40000"/>
                </a:srgbClr>
              </a:outerShdw>
            </a:effectLst>
          </p:spPr>
          <p:txBody>
            <a:bodyPr spcFirstLastPara="1" wrap="square" lIns="45700" tIns="45700" rIns="45700" bIns="45700" anchor="ctr" anchorCtr="0">
              <a:noAutofit/>
            </a:bodyPr>
            <a:lstStyle/>
            <a:p>
              <a:pPr marL="0" marR="0" lvl="0" indent="0" algn="ctr" rtl="0">
                <a:spcBef>
                  <a:spcPts val="0"/>
                </a:spcBef>
                <a:spcAft>
                  <a:spcPts val="0"/>
                </a:spcAft>
                <a:buNone/>
              </a:pPr>
              <a:r>
                <a:rPr lang="en-GB" sz="2000">
                  <a:solidFill>
                    <a:schemeClr val="dk1"/>
                  </a:solidFill>
                  <a:latin typeface="Arial"/>
                  <a:ea typeface="Arial"/>
                  <a:cs typeface="Arial"/>
                  <a:sym typeface="Arial"/>
                </a:rPr>
                <a:t>Talk, Talk, Talk</a:t>
              </a:r>
              <a:endParaRPr/>
            </a:p>
            <a:p>
              <a:pPr marL="0" marR="0" lvl="0" indent="0" algn="ctr" rtl="0">
                <a:spcBef>
                  <a:spcPts val="0"/>
                </a:spcBef>
                <a:spcAft>
                  <a:spcPts val="0"/>
                </a:spcAft>
                <a:buNone/>
              </a:pPr>
              <a:r>
                <a:rPr lang="en-GB" sz="2000">
                  <a:solidFill>
                    <a:schemeClr val="dk1"/>
                  </a:solidFill>
                  <a:latin typeface="Arial"/>
                  <a:ea typeface="Arial"/>
                  <a:cs typeface="Arial"/>
                  <a:sym typeface="Arial"/>
                </a:rPr>
                <a:t>Vocabulary</a:t>
              </a:r>
              <a:endParaRPr/>
            </a:p>
          </p:txBody>
        </p:sp>
        <p:sp>
          <p:nvSpPr>
            <p:cNvPr id="289" name="Google Shape;289;p25"/>
            <p:cNvSpPr/>
            <p:nvPr/>
          </p:nvSpPr>
          <p:spPr>
            <a:xfrm rot="-887">
              <a:off x="5690648" y="1967201"/>
              <a:ext cx="1113968" cy="274980"/>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2000">
                <a:solidFill>
                  <a:srgbClr val="0C0C0C"/>
                </a:solidFill>
                <a:latin typeface="Comic Sans MS"/>
                <a:ea typeface="Comic Sans MS"/>
                <a:cs typeface="Comic Sans MS"/>
                <a:sym typeface="Comic Sans MS"/>
              </a:endParaRPr>
            </a:p>
          </p:txBody>
        </p:sp>
        <p:grpSp>
          <p:nvGrpSpPr>
            <p:cNvPr id="290" name="Google Shape;290;p25"/>
            <p:cNvGrpSpPr/>
            <p:nvPr/>
          </p:nvGrpSpPr>
          <p:grpSpPr>
            <a:xfrm rot="-887">
              <a:off x="6172260" y="1576712"/>
              <a:ext cx="184785" cy="186690"/>
              <a:chOff x="4917745" y="2235200"/>
              <a:chExt cx="2584952" cy="2489199"/>
            </a:xfrm>
          </p:grpSpPr>
          <p:sp>
            <p:nvSpPr>
              <p:cNvPr id="291" name="Google Shape;291;p25"/>
              <p:cNvSpPr/>
              <p:nvPr/>
            </p:nvSpPr>
            <p:spPr>
              <a:xfrm>
                <a:off x="4917745" y="2429067"/>
                <a:ext cx="2295331" cy="2295332"/>
              </a:xfrm>
              <a:prstGeom prst="ellipse">
                <a:avLst/>
              </a:prstGeom>
              <a:solidFill>
                <a:srgbClr val="E36C09"/>
              </a:solidFill>
              <a:ln>
                <a:noFill/>
              </a:ln>
              <a:effectLst>
                <a:outerShdw blurRad="50800" dist="25400" dir="8100000" algn="tr" rotWithShape="0">
                  <a:srgbClr val="000000">
                    <a:alpha val="4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800">
                  <a:solidFill>
                    <a:schemeClr val="lt1"/>
                  </a:solidFill>
                  <a:latin typeface="Calibri"/>
                  <a:ea typeface="Calibri"/>
                  <a:cs typeface="Calibri"/>
                  <a:sym typeface="Calibri"/>
                </a:endParaRPr>
              </a:p>
            </p:txBody>
          </p:sp>
          <p:sp>
            <p:nvSpPr>
              <p:cNvPr id="292" name="Google Shape;292;p25"/>
              <p:cNvSpPr/>
              <p:nvPr/>
            </p:nvSpPr>
            <p:spPr>
              <a:xfrm>
                <a:off x="5484130" y="2913213"/>
                <a:ext cx="1253454" cy="1253453"/>
              </a:xfrm>
              <a:prstGeom prst="ellipse">
                <a:avLst/>
              </a:prstGeom>
              <a:solidFill>
                <a:srgbClr val="974806"/>
              </a:solidFill>
              <a:ln>
                <a:noFill/>
              </a:ln>
              <a:effectLst>
                <a:outerShdw blurRad="50800" dist="25400" dir="8100000" algn="tr" rotWithShape="0">
                  <a:srgbClr val="000000">
                    <a:alpha val="4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800">
                  <a:solidFill>
                    <a:schemeClr val="lt1"/>
                  </a:solidFill>
                  <a:latin typeface="Calibri"/>
                  <a:ea typeface="Calibri"/>
                  <a:cs typeface="Calibri"/>
                  <a:sym typeface="Calibri"/>
                </a:endParaRPr>
              </a:p>
            </p:txBody>
          </p:sp>
          <p:sp>
            <p:nvSpPr>
              <p:cNvPr id="293" name="Google Shape;293;p25"/>
              <p:cNvSpPr/>
              <p:nvPr/>
            </p:nvSpPr>
            <p:spPr>
              <a:xfrm>
                <a:off x="5972471" y="2235200"/>
                <a:ext cx="1530226" cy="1530226"/>
              </a:xfrm>
              <a:prstGeom prst="ellipse">
                <a:avLst/>
              </a:prstGeom>
              <a:solidFill>
                <a:srgbClr val="E36C09"/>
              </a:solidFill>
              <a:ln>
                <a:noFill/>
              </a:ln>
              <a:effectLst>
                <a:outerShdw blurRad="50800" dist="25400" dir="8100000" algn="tr" rotWithShape="0">
                  <a:srgbClr val="000000">
                    <a:alpha val="4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800">
                  <a:solidFill>
                    <a:schemeClr val="lt1"/>
                  </a:solidFill>
                  <a:latin typeface="Calibri"/>
                  <a:ea typeface="Calibri"/>
                  <a:cs typeface="Calibri"/>
                  <a:sym typeface="Calibri"/>
                </a:endParaRPr>
              </a:p>
            </p:txBody>
          </p:sp>
        </p:grpSp>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98"/>
        <p:cNvGrpSpPr/>
        <p:nvPr/>
      </p:nvGrpSpPr>
      <p:grpSpPr>
        <a:xfrm>
          <a:off x="0" y="0"/>
          <a:ext cx="0" cy="0"/>
          <a:chOff x="0" y="0"/>
          <a:chExt cx="0" cy="0"/>
        </a:xfrm>
      </p:grpSpPr>
      <p:sp>
        <p:nvSpPr>
          <p:cNvPr id="299" name="Google Shape;299;p26"/>
          <p:cNvSpPr txBox="1">
            <a:spLocks noGrp="1"/>
          </p:cNvSpPr>
          <p:nvPr>
            <p:ph type="title"/>
          </p:nvPr>
        </p:nvSpPr>
        <p:spPr>
          <a:xfrm>
            <a:off x="914400" y="2795625"/>
            <a:ext cx="7377682" cy="13714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lt1"/>
              </a:buClr>
              <a:buSzPts val="5400"/>
              <a:buFont typeface="Arial"/>
              <a:buNone/>
            </a:pPr>
            <a:r>
              <a:rPr lang="en-GB" sz="5400">
                <a:latin typeface="Arial"/>
                <a:ea typeface="Arial"/>
                <a:cs typeface="Arial"/>
                <a:sym typeface="Arial"/>
              </a:rPr>
              <a:t>Thank you for attending</a:t>
            </a:r>
            <a:endParaRPr/>
          </a:p>
        </p:txBody>
      </p:sp>
      <p:sp>
        <p:nvSpPr>
          <p:cNvPr id="300" name="Google Shape;300;p26" descr="http://www.moxa.com/Innovation/images/DT-diagram.jpg"/>
          <p:cNvSpPr/>
          <p:nvPr/>
        </p:nvSpPr>
        <p:spPr>
          <a:xfrm>
            <a:off x="63500" y="-136525"/>
            <a:ext cx="304800" cy="3048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01" name="Google Shape;301;p26"/>
          <p:cNvSpPr/>
          <p:nvPr/>
        </p:nvSpPr>
        <p:spPr>
          <a:xfrm>
            <a:off x="533401" y="2420075"/>
            <a:ext cx="3657600" cy="375549"/>
          </a:xfrm>
          <a:prstGeom prst="rect">
            <a:avLst/>
          </a:prstGeom>
          <a:noFill/>
          <a:ln>
            <a:noFill/>
          </a:ln>
        </p:spPr>
        <p:txBody>
          <a:bodyPr spcFirstLastPara="1" wrap="square" lIns="91425" tIns="0" rIns="91425" bIns="0" anchor="t" anchorCtr="0">
            <a:noAutofit/>
          </a:bodyPr>
          <a:lstStyle/>
          <a:p>
            <a:pPr marL="0" marR="0" lvl="0" indent="0" algn="just" rtl="0">
              <a:lnSpc>
                <a:spcPct val="150000"/>
              </a:lnSpc>
              <a:spcBef>
                <a:spcPts val="0"/>
              </a:spcBef>
              <a:spcAft>
                <a:spcPts val="0"/>
              </a:spcAft>
              <a:buNone/>
            </a:pPr>
            <a:endParaRPr sz="2000" b="0" u="none" strike="noStrike" cap="none">
              <a:solidFill>
                <a:schemeClr val="lt1"/>
              </a:solidFill>
              <a:latin typeface="Arial"/>
              <a:ea typeface="Arial"/>
              <a:cs typeface="Arial"/>
              <a:sym typeface="Arial"/>
            </a:endParaRPr>
          </a:p>
        </p:txBody>
      </p:sp>
      <p:pic>
        <p:nvPicPr>
          <p:cNvPr id="302" name="Google Shape;302;p26" descr="A picture containing text, monitor, screen, television&#10;&#10;Description automatically generated"/>
          <p:cNvPicPr preferRelativeResize="0"/>
          <p:nvPr/>
        </p:nvPicPr>
        <p:blipFill rotWithShape="1">
          <a:blip r:embed="rId3">
            <a:alphaModFix/>
          </a:blip>
          <a:srcRect/>
          <a:stretch/>
        </p:blipFill>
        <p:spPr>
          <a:xfrm>
            <a:off x="565907" y="868362"/>
            <a:ext cx="8044693" cy="5033081"/>
          </a:xfrm>
          <a:prstGeom prst="rect">
            <a:avLst/>
          </a:prstGeom>
          <a:noFill/>
          <a:ln>
            <a:noFill/>
          </a:ln>
        </p:spPr>
      </p:pic>
    </p:spTree>
  </p:cSld>
  <p:clrMapOvr>
    <a:masterClrMapping/>
  </p:clrMapOvr>
</p:sld>
</file>

<file path=ppt/theme/theme1.xml><?xml version="1.0" encoding="utf-8"?>
<a:theme xmlns:a="http://schemas.openxmlformats.org/drawingml/2006/main" name="SH_radial_light_grey">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1007</Words>
  <Application>Microsoft Office PowerPoint</Application>
  <PresentationFormat>On-screen Show (4:3)</PresentationFormat>
  <Paragraphs>150</Paragraphs>
  <Slides>14</Slides>
  <Notes>14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NTR</vt:lpstr>
      <vt:lpstr>Calibri</vt:lpstr>
      <vt:lpstr>Comic Sans MS</vt:lpstr>
      <vt:lpstr>SH_radial_light_grey</vt:lpstr>
      <vt:lpstr>PowerPoint Presentation</vt:lpstr>
      <vt:lpstr>Our Values</vt:lpstr>
      <vt:lpstr>The Early Years Foundation Stage</vt:lpstr>
      <vt:lpstr>PowerPoint Presentation</vt:lpstr>
      <vt:lpstr> A day in the life of a Reception Child </vt:lpstr>
      <vt:lpstr>Learning in the Early Years</vt:lpstr>
      <vt:lpstr>PowerPoint Presentation</vt:lpstr>
      <vt:lpstr>Phonics</vt:lpstr>
      <vt:lpstr>Books</vt:lpstr>
      <vt:lpstr>Maths </vt:lpstr>
      <vt:lpstr>How we observe and assess</vt:lpstr>
      <vt:lpstr>Partnership with Parents</vt:lpstr>
      <vt:lpstr>How you can help at home?</vt:lpstr>
      <vt:lpstr>Thank you for attending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Danielle Poole</dc:creator>
  <cp:lastModifiedBy>Danielle Poole</cp:lastModifiedBy>
  <cp:revision>1</cp:revision>
  <dcterms:modified xsi:type="dcterms:W3CDTF">2025-09-11T11:38:49Z</dcterms:modified>
</cp:coreProperties>
</file>